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puzzle puzzle!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How is that gonna help me to find the shortest path?</a:t>
            </a:r>
          </a:p>
          <a:p>
            <a:pPr/>
            <a:r>
              <a:t>Let’s play with it</a:t>
            </a:r>
          </a:p>
          <a:p>
            <a:pPr/>
            <a:r>
              <a:t>Method of exhaustion? BFS / DFS?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marL="427317" indent="-427317">
              <a:buSzPct val="100000"/>
              <a:buAutoNum type="arabicPeriod" startAt="1"/>
            </a:pPr>
            <a:r>
              <a:t>Step changes, understand rules, why is it 2n steps</a:t>
            </a:r>
          </a:p>
          <a:p>
            <a:pPr marL="427317" indent="-427317">
              <a:buSzPct val="100000"/>
              <a:buAutoNum type="arabicPeriod" startAt="1"/>
            </a:pPr>
            <a:r>
              <a:t>It is not to find the right path but also make block into the right order.</a:t>
            </a:r>
          </a:p>
          <a:p>
            <a:pPr marL="427317" indent="-427317">
              <a:buSzPct val="100000"/>
              <a:buAutoNum type="arabicPeriod" startAt="1"/>
            </a:pPr>
            <a:r>
              <a:t>Method of exhaustion? BFS / DFS?</a:t>
            </a:r>
          </a:p>
          <a:p>
            <a:pPr marL="427317" indent="-427317">
              <a:buSzPct val="100000"/>
              <a:buAutoNum type="arabicPeriod" startAt="1"/>
            </a:pPr>
            <a:r>
              <a:t>Performance: a. duplicated steps, b. dead end, 3. multiple results</a:t>
            </a:r>
          </a:p>
          <a:p>
            <a:pPr marL="427317" indent="-427317">
              <a:buSzPct val="100000"/>
              <a:buAutoNum type="arabicPeriod" startAt="1"/>
            </a:pPr>
            <a:r>
              <a:t>a and b, create frame</a:t>
            </a:r>
          </a:p>
          <a:p>
            <a:pPr marL="427317" indent="-427317">
              <a:buSzPct val="100000"/>
              <a:buAutoNum type="arabicPeriod" startAt="1"/>
            </a:pPr>
          </a:p>
          <a:p>
            <a:pPr marL="427317" indent="-427317">
              <a:buSzPct val="100000"/>
              <a:buAutoNum type="arabicPeriod" startAt="7"/>
            </a:pPr>
          </a:p>
          <a:p>
            <a:pPr marL="427317" indent="-427317">
              <a:buSzPct val="100000"/>
              <a:buAutoNum type="arabicPeriod" startAt="8"/>
            </a:pPr>
          </a:p>
          <a:p>
            <a:pPr/>
            <a:r>
              <a:t>What is frame, what is frame for?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marL="427317" indent="-427317">
              <a:buSzPct val="100000"/>
              <a:buAutoNum type="arabicPeriod" startAt="1"/>
            </a:pPr>
            <a:r>
              <a:t>Step changes, understand rules, why is it 2n steps</a:t>
            </a:r>
          </a:p>
          <a:p>
            <a:pPr marL="427317" indent="-427317">
              <a:buSzPct val="100000"/>
              <a:buAutoNum type="arabicPeriod" startAt="1"/>
            </a:pPr>
            <a:r>
              <a:t>It is not to find the right path but also make block into the right order.</a:t>
            </a:r>
          </a:p>
          <a:p>
            <a:pPr marL="427317" indent="-427317">
              <a:buSzPct val="100000"/>
              <a:buAutoNum type="arabicPeriod" startAt="1"/>
            </a:pPr>
            <a:r>
              <a:t>Method of exhaustion? BFS / DFS?</a:t>
            </a:r>
          </a:p>
          <a:p>
            <a:pPr marL="427317" indent="-427317">
              <a:buSzPct val="100000"/>
              <a:buAutoNum type="arabicPeriod" startAt="1"/>
            </a:pPr>
            <a:r>
              <a:t>Performance: a. duplicated steps, b. dead end, 3. multiple results</a:t>
            </a:r>
          </a:p>
          <a:p>
            <a:pPr marL="427317" indent="-427317">
              <a:buSzPct val="100000"/>
              <a:buAutoNum type="arabicPeriod" startAt="1"/>
            </a:pPr>
            <a:r>
              <a:t>a and b, create frame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lvl1pPr marL="427317" indent="-427317">
              <a:buSzPct val="100000"/>
              <a:buAutoNum type="arabicPeriod" startAt="1"/>
            </a:lvl1pPr>
          </a:lstStyle>
          <a:p>
            <a:pPr/>
            <a:r>
              <a:t>Performance: duplicated steps, same result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marL="427317" indent="-427317">
              <a:buSzPct val="100000"/>
              <a:buAutoNum type="arabicPeriod" startAt="1"/>
            </a:pPr>
            <a:r>
              <a:t>dead end,</a:t>
            </a:r>
          </a:p>
          <a:p>
            <a:pPr marL="427317" indent="-427317">
              <a:buSzPct val="100000"/>
              <a:buAutoNum type="arabicPeriod" startAt="1"/>
            </a:pPr>
            <a:r>
              <a:t>a and b, create frame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Wait, one more thing.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Shape 846"/>
          <p:cNvSpPr/>
          <p:nvPr>
            <p:ph type="sldImg"/>
          </p:nvPr>
        </p:nvSpPr>
        <p:spPr>
          <a:prstGeom prst="rect">
            <a:avLst/>
          </a:prstGeom>
        </p:spPr>
        <p:txBody>
          <a:bodyPr/>
          <a:lstStyle/>
          <a:p>
            <a:pPr/>
          </a:p>
        </p:txBody>
      </p:sp>
      <p:sp>
        <p:nvSpPr>
          <p:cNvPr id="847" name="Shape 847"/>
          <p:cNvSpPr/>
          <p:nvPr>
            <p:ph type="body" sz="quarter" idx="1"/>
          </p:nvPr>
        </p:nvSpPr>
        <p:spPr>
          <a:prstGeom prst="rect">
            <a:avLst/>
          </a:prstGeom>
        </p:spPr>
        <p:txBody>
          <a:bodyPr/>
          <a:lstStyle/>
          <a:p>
            <a:pPr/>
            <a:r>
              <a:t>Different steps, same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It is very easy to make question one happens.</a:t>
            </a:r>
          </a:p>
          <a:p>
            <a:pPr/>
            <a:r>
              <a:t>How to make blocks into that order</a:t>
            </a:r>
          </a:p>
          <a:p>
            <a:pPr/>
            <a:r>
              <a:t>How to find the shortest way</a:t>
            </a:r>
          </a:p>
          <a:p>
            <a:pPr/>
            <a:r>
              <a:t>Is there an algorithm or data structure for that?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Play with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Let’s go back to school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is graph a good idea?</a:t>
            </a:r>
          </a:p>
          <a:p>
            <a:pPr/>
            <a:r>
              <a:t>is graph make sense to solve the problem?</a:t>
            </a:r>
          </a:p>
          <a:p>
            <a:pPr/>
            <a:r>
              <a:t>our data structure is already simple enough</a:t>
            </a:r>
          </a:p>
          <a:p>
            <a:pPr/>
            <a:r>
              <a:t>It is not only to find the shortest path but also make blocks into the right order.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marL="427317" indent="-427317">
              <a:buSzPct val="100000"/>
              <a:buAutoNum type="arabicPeriod" startAt="1"/>
            </a:pPr>
            <a:r>
              <a:t>Step changes, understand rules, why is it 2n steps</a:t>
            </a:r>
          </a:p>
          <a:p>
            <a:pPr marL="427317" indent="-427317">
              <a:buSzPct val="100000"/>
              <a:buAutoNum type="arabicPeriod" startAt="1"/>
            </a:pPr>
            <a:r>
              <a:t>It is not to find the right path but also make block into the right order.</a:t>
            </a:r>
          </a:p>
          <a:p>
            <a:pPr marL="427317" indent="-427317">
              <a:buSzPct val="100000"/>
              <a:buAutoNum type="arabicPeriod" startAt="1"/>
            </a:pPr>
            <a:r>
              <a:t>Method of exhaustion? BFS / DFS?</a:t>
            </a:r>
          </a:p>
          <a:p>
            <a:pPr marL="427317" indent="-427317">
              <a:buSzPct val="100000"/>
              <a:buAutoNum type="arabicPeriod" startAt="1"/>
            </a:pPr>
            <a:r>
              <a:t>Performance: a. duplicated steps, b. dead end, 3. multiple results</a:t>
            </a:r>
          </a:p>
          <a:p>
            <a:pPr marL="427317" indent="-427317">
              <a:buSzPct val="100000"/>
              <a:buAutoNum type="arabicPeriod" startAt="1"/>
            </a:pPr>
            <a:r>
              <a:t>a and b, create frame</a:t>
            </a:r>
          </a:p>
          <a:p>
            <a:pPr marL="427317" indent="-427317">
              <a:buSzPct val="100000"/>
              <a:buAutoNum type="arabicPeriod" startAt="1"/>
            </a:pPr>
          </a:p>
          <a:p>
            <a:pPr marL="427317" indent="-427317">
              <a:buSzPct val="100000"/>
              <a:buAutoNum type="arabicPeriod" startAt="7"/>
            </a:pPr>
          </a:p>
          <a:p>
            <a:pPr marL="427317" indent="-427317">
              <a:buSzPct val="100000"/>
              <a:buAutoNum type="arabicPeriod" startAt="8"/>
            </a:pPr>
          </a:p>
          <a:p>
            <a:pPr/>
            <a:r>
              <a:t>What is frame, what is frame for?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Read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Read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The big difference is traverse order</a:t>
            </a:r>
          </a:p>
          <a:p>
            <a:pPr/>
            <a:r>
              <a:t>Ask questions:</a:t>
            </a:r>
          </a:p>
          <a:p>
            <a:pPr/>
            <a:r>
              <a:t>Can we use graph and BFS to solve this puzzle?</a:t>
            </a:r>
          </a:p>
          <a:p>
            <a:pPr/>
            <a:r>
              <a:t>Is it worth it? Is it possible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lvl1pPr>
            <a:lvl2pPr>
              <a:buClr>
                <a:schemeClr val="accent1"/>
              </a:buClr>
            </a:lvl2pPr>
            <a:lvl3pPr>
              <a:buClr>
                <a:schemeClr val="accent1"/>
              </a:buClr>
            </a:lvl3pPr>
            <a:lvl4pPr>
              <a:buClr>
                <a:schemeClr val="accent1"/>
              </a:buClr>
            </a:lvl4pPr>
            <a:lvl5pPr>
              <a:buClr>
                <a:schemeClr val="accent1"/>
              </a:buCl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defRPr sz="2800"/>
            </a:lvl1pPr>
            <a:lvl2pPr>
              <a:buClr>
                <a:schemeClr val="accent1"/>
              </a:buClr>
              <a:defRPr sz="2800"/>
            </a:lvl2pPr>
            <a:lvl3pPr>
              <a:buClr>
                <a:schemeClr val="accent1"/>
              </a:buClr>
              <a:defRPr sz="2800"/>
            </a:lvl3pPr>
            <a:lvl4pPr>
              <a:buClr>
                <a:schemeClr val="accent1"/>
              </a:buClr>
              <a:defRPr sz="2800"/>
            </a:lvl4pPr>
            <a:lvl5pPr>
              <a:buClr>
                <a:schemeClr val="accent1"/>
              </a:buCl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raywenderlich/swift-algorithm-club/tree/master/Graph" TargetMode="External"/><Relationship Id="rId3" Type="http://schemas.openxmlformats.org/officeDocument/2006/relationships/hyperlink" Target="https://github.com/raywenderlich/swift-algorithm-club/tree/master/Breadth-First%20Search" TargetMode="External"/><Relationship Id="rId4" Type="http://schemas.openxmlformats.org/officeDocument/2006/relationships/hyperlink" Target="https://github.com/raywenderlich/swift-algorithm-club/tree/master/Depth-First%20Search" TargetMode="External"/><Relationship Id="rId5" Type="http://schemas.openxmlformats.org/officeDocument/2006/relationships/hyperlink" Target="https://github.com/LawrenceHan/Puzzle-iOS"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n algorithm"/>
          <p:cNvSpPr txBox="1"/>
          <p:nvPr>
            <p:ph type="ctrTitle"/>
          </p:nvPr>
        </p:nvSpPr>
        <p:spPr>
          <a:prstGeom prst="rect">
            <a:avLst/>
          </a:prstGeom>
        </p:spPr>
        <p:txBody>
          <a:bodyPr/>
          <a:lstStyle/>
          <a:p>
            <a:pPr/>
            <a:r>
              <a:t>an algorithm</a:t>
            </a:r>
          </a:p>
        </p:txBody>
      </p:sp>
      <p:sp>
        <p:nvSpPr>
          <p:cNvPr id="167" name="Solving a puzzle with"/>
          <p:cNvSpPr txBox="1"/>
          <p:nvPr>
            <p:ph type="subTitle" sz="quarter" idx="1"/>
          </p:nvPr>
        </p:nvSpPr>
        <p:spPr>
          <a:prstGeom prst="rect">
            <a:avLst/>
          </a:prstGeom>
        </p:spPr>
        <p:txBody>
          <a:bodyPr/>
          <a:lstStyle/>
          <a:p>
            <a:pPr/>
            <a:r>
              <a:t>Solving a puzzle with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he algorithm &amp; data structure"/>
          <p:cNvSpPr txBox="1"/>
          <p:nvPr>
            <p:ph type="body" idx="13"/>
          </p:nvPr>
        </p:nvSpPr>
        <p:spPr>
          <a:prstGeom prst="rect">
            <a:avLst/>
          </a:prstGeom>
        </p:spPr>
        <p:txBody>
          <a:bodyPr/>
          <a:lstStyle/>
          <a:p>
            <a:pPr/>
            <a:r>
              <a:t>the algorithm &amp; data structure</a:t>
            </a:r>
          </a:p>
        </p:txBody>
      </p:sp>
      <p:sp>
        <p:nvSpPr>
          <p:cNvPr id="294" name="what is dfs"/>
          <p:cNvSpPr txBox="1"/>
          <p:nvPr>
            <p:ph type="title"/>
          </p:nvPr>
        </p:nvSpPr>
        <p:spPr>
          <a:prstGeom prst="rect">
            <a:avLst/>
          </a:prstGeom>
        </p:spPr>
        <p:txBody>
          <a:bodyPr/>
          <a:lstStyle>
            <a:lvl1pPr defTabSz="467359">
              <a:spcBef>
                <a:spcPts val="2200"/>
              </a:spcBef>
              <a:defRPr sz="4800"/>
            </a:lvl1pPr>
          </a:lstStyle>
          <a:p>
            <a:pPr/>
            <a:r>
              <a:t>what is dfs</a:t>
            </a:r>
          </a:p>
        </p:txBody>
      </p:sp>
      <p:sp>
        <p:nvSpPr>
          <p:cNvPr id="295" name="Depth-first search (DFS) is an algorithm for traversing or searching tree or graph data structures. It starts at a source node and explores as far as possible along each branch before backtracking.Depth-first search can be used on both directed and undirected graphs."/>
          <p:cNvSpPr txBox="1"/>
          <p:nvPr>
            <p:ph type="body" idx="1"/>
          </p:nvPr>
        </p:nvSpPr>
        <p:spPr>
          <a:prstGeom prst="rect">
            <a:avLst/>
          </a:prstGeom>
        </p:spPr>
        <p:txBody>
          <a:bodyPr/>
          <a:lstStyle/>
          <a:p>
            <a:pPr/>
            <a:r>
              <a:t>Depth-first search (DFS) is an algorithm for traversing or searching tree or graph data structures. It starts at a source node and explores as far as possible along each branch before backtracking.Depth-first search can be used on both directed and undirected graphs.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he algorithm &amp; data structure"/>
          <p:cNvSpPr txBox="1"/>
          <p:nvPr>
            <p:ph type="body" idx="13"/>
          </p:nvPr>
        </p:nvSpPr>
        <p:spPr>
          <a:prstGeom prst="rect">
            <a:avLst/>
          </a:prstGeom>
        </p:spPr>
        <p:txBody>
          <a:bodyPr/>
          <a:lstStyle/>
          <a:p>
            <a:pPr/>
            <a:r>
              <a:t>the algorithm &amp; data structure</a:t>
            </a:r>
          </a:p>
        </p:txBody>
      </p:sp>
      <p:sp>
        <p:nvSpPr>
          <p:cNvPr id="298" name="What is BFS good for?"/>
          <p:cNvSpPr txBox="1"/>
          <p:nvPr>
            <p:ph type="title"/>
          </p:nvPr>
        </p:nvSpPr>
        <p:spPr>
          <a:prstGeom prst="rect">
            <a:avLst/>
          </a:prstGeom>
        </p:spPr>
        <p:txBody>
          <a:bodyPr/>
          <a:lstStyle>
            <a:lvl1pPr defTabSz="467359">
              <a:spcBef>
                <a:spcPts val="2200"/>
              </a:spcBef>
              <a:defRPr sz="4800"/>
            </a:lvl1pPr>
          </a:lstStyle>
          <a:p>
            <a:pPr/>
            <a:r>
              <a:t>What is BFS good for?</a:t>
            </a:r>
          </a:p>
        </p:txBody>
      </p:sp>
      <p:sp>
        <p:nvSpPr>
          <p:cNvPr id="299" name="Breadth-first search can be used to solve many problems. A small selection:…"/>
          <p:cNvSpPr txBox="1"/>
          <p:nvPr>
            <p:ph type="body" idx="1"/>
          </p:nvPr>
        </p:nvSpPr>
        <p:spPr>
          <a:prstGeom prst="rect">
            <a:avLst/>
          </a:prstGeom>
        </p:spPr>
        <p:txBody>
          <a:bodyPr/>
          <a:lstStyle/>
          <a:p>
            <a:pPr marL="0" indent="0">
              <a:buClrTx/>
              <a:buSzTx/>
              <a:buFontTx/>
              <a:buNone/>
            </a:pPr>
            <a:r>
              <a:t>Breadth-first search can be used to solve many problems. A small selection:</a:t>
            </a:r>
          </a:p>
          <a:p>
            <a:pPr lvl="1">
              <a:buClrTx/>
              <a:buSzPct val="40000"/>
              <a:buFontTx/>
              <a:buBlip>
                <a:blip r:embed="rId3"/>
              </a:buBlip>
            </a:pPr>
            <a:r>
              <a:t>Computing the shortest path between a source node and each of the other nodes (only for unweighted graphs).</a:t>
            </a:r>
          </a:p>
          <a:p>
            <a:pPr lvl="1">
              <a:buClrTx/>
              <a:buSzPct val="40000"/>
              <a:buFontTx/>
              <a:buBlip>
                <a:blip r:embed="rId3"/>
              </a:buBlip>
            </a:pPr>
            <a:r>
              <a:t>Calculating the minimum spanning tree on an unweighted graph.</a:t>
            </a:r>
          </a:p>
          <a:p>
            <a:pPr marL="0" indent="0">
              <a:buClrTx/>
              <a:buSzTx/>
              <a:buFontTx/>
              <a:buNone/>
            </a:pPr>
            <a:r>
              <a:t>Written by Chris Pilcher and Matthijs Hollemans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he algorithm &amp; data structure"/>
          <p:cNvSpPr txBox="1"/>
          <p:nvPr>
            <p:ph type="body" idx="13"/>
          </p:nvPr>
        </p:nvSpPr>
        <p:spPr>
          <a:prstGeom prst="rect">
            <a:avLst/>
          </a:prstGeom>
        </p:spPr>
        <p:txBody>
          <a:bodyPr/>
          <a:lstStyle/>
          <a:p>
            <a:pPr/>
            <a:r>
              <a:t>the algorithm &amp; data structure</a:t>
            </a:r>
          </a:p>
        </p:txBody>
      </p:sp>
      <p:sp>
        <p:nvSpPr>
          <p:cNvPr id="304" name="what is dfs good for?"/>
          <p:cNvSpPr txBox="1"/>
          <p:nvPr>
            <p:ph type="title"/>
          </p:nvPr>
        </p:nvSpPr>
        <p:spPr>
          <a:prstGeom prst="rect">
            <a:avLst/>
          </a:prstGeom>
        </p:spPr>
        <p:txBody>
          <a:bodyPr/>
          <a:lstStyle>
            <a:lvl1pPr defTabSz="467359">
              <a:spcBef>
                <a:spcPts val="2200"/>
              </a:spcBef>
              <a:defRPr sz="4800"/>
            </a:lvl1pPr>
          </a:lstStyle>
          <a:p>
            <a:pPr/>
            <a:r>
              <a:t>what is dfs good for?</a:t>
            </a:r>
          </a:p>
        </p:txBody>
      </p:sp>
      <p:sp>
        <p:nvSpPr>
          <p:cNvPr id="305" name="Depth-first search can be used to solve many problems, for example:…"/>
          <p:cNvSpPr txBox="1"/>
          <p:nvPr>
            <p:ph type="body" idx="1"/>
          </p:nvPr>
        </p:nvSpPr>
        <p:spPr>
          <a:xfrm>
            <a:off x="406400" y="2749550"/>
            <a:ext cx="12192000" cy="6108700"/>
          </a:xfrm>
          <a:prstGeom prst="rect">
            <a:avLst/>
          </a:prstGeom>
        </p:spPr>
        <p:txBody>
          <a:bodyPr/>
          <a:lstStyle/>
          <a:p>
            <a:pPr marL="0" indent="0" defTabSz="537463">
              <a:spcBef>
                <a:spcPts val="2500"/>
              </a:spcBef>
              <a:buClrTx/>
              <a:buSzTx/>
              <a:buFontTx/>
              <a:buNone/>
              <a:defRPr sz="3128"/>
            </a:pPr>
            <a:r>
              <a:t>Depth-first search can be used to solve many problems, for example:</a:t>
            </a:r>
          </a:p>
          <a:p>
            <a:pPr lvl="1" marL="817880" indent="-408940" defTabSz="537463">
              <a:spcBef>
                <a:spcPts val="2500"/>
              </a:spcBef>
              <a:buClrTx/>
              <a:buSzPct val="40000"/>
              <a:buFontTx/>
              <a:buBlip>
                <a:blip r:embed="rId2"/>
              </a:buBlip>
              <a:defRPr sz="3128"/>
            </a:pPr>
            <a:r>
              <a:t>Finding connected components of a sparse graph</a:t>
            </a:r>
          </a:p>
          <a:p>
            <a:pPr lvl="1" marL="817880" indent="-408940" defTabSz="537463">
              <a:spcBef>
                <a:spcPts val="2500"/>
              </a:spcBef>
              <a:buClrTx/>
              <a:buSzPct val="40000"/>
              <a:buFontTx/>
              <a:buBlip>
                <a:blip r:embed="rId2"/>
              </a:buBlip>
              <a:defRPr sz="3128"/>
            </a:pPr>
            <a:r>
              <a:t>Topological sorting of nodes in a graph</a:t>
            </a:r>
          </a:p>
          <a:p>
            <a:pPr lvl="1" marL="817880" indent="-408940" defTabSz="537463">
              <a:spcBef>
                <a:spcPts val="2500"/>
              </a:spcBef>
              <a:buClrTx/>
              <a:buSzPct val="40000"/>
              <a:buFontTx/>
              <a:buBlip>
                <a:blip r:embed="rId2"/>
              </a:buBlip>
              <a:defRPr sz="3128"/>
            </a:pPr>
            <a:r>
              <a:t>Finding bridges of a graph (see: Bridges)</a:t>
            </a:r>
          </a:p>
          <a:p>
            <a:pPr lvl="1" marL="817880" indent="-408940" defTabSz="537463">
              <a:spcBef>
                <a:spcPts val="2500"/>
              </a:spcBef>
              <a:buClrTx/>
              <a:buSzPct val="40000"/>
              <a:buFontTx/>
              <a:buBlip>
                <a:blip r:embed="rId2"/>
              </a:buBlip>
              <a:defRPr sz="3128"/>
            </a:pPr>
            <a:r>
              <a:t>And lots of others!</a:t>
            </a:r>
          </a:p>
          <a:p>
            <a:pPr marL="0" indent="0" defTabSz="537463">
              <a:spcBef>
                <a:spcPts val="2500"/>
              </a:spcBef>
              <a:buClrTx/>
              <a:buSzTx/>
              <a:buFontTx/>
              <a:buNone/>
              <a:defRPr sz="3128"/>
            </a:pPr>
            <a:r>
              <a:t>Written for Swift Algorithm Club by Paulo Tanaka and Matthijs Hollemans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he algorithm &amp; data structure"/>
          <p:cNvSpPr txBox="1"/>
          <p:nvPr>
            <p:ph type="body" idx="13"/>
          </p:nvPr>
        </p:nvSpPr>
        <p:spPr>
          <a:prstGeom prst="rect">
            <a:avLst/>
          </a:prstGeom>
        </p:spPr>
        <p:txBody>
          <a:bodyPr/>
          <a:lstStyle/>
          <a:p>
            <a:pPr/>
            <a:r>
              <a:t>the algorithm &amp; data structure</a:t>
            </a:r>
          </a:p>
        </p:txBody>
      </p:sp>
      <p:sp>
        <p:nvSpPr>
          <p:cNvPr id="308" name="traverse order"/>
          <p:cNvSpPr txBox="1"/>
          <p:nvPr>
            <p:ph type="title"/>
          </p:nvPr>
        </p:nvSpPr>
        <p:spPr>
          <a:prstGeom prst="rect">
            <a:avLst/>
          </a:prstGeom>
        </p:spPr>
        <p:txBody>
          <a:bodyPr/>
          <a:lstStyle>
            <a:lvl1pPr defTabSz="467359">
              <a:spcBef>
                <a:spcPts val="2200"/>
              </a:spcBef>
              <a:defRPr sz="4800"/>
            </a:lvl1pPr>
          </a:lstStyle>
          <a:p>
            <a:pPr/>
            <a:r>
              <a:t>traverse order</a:t>
            </a:r>
          </a:p>
        </p:txBody>
      </p:sp>
      <p:sp>
        <p:nvSpPr>
          <p:cNvPr id="309" name="How BFS traverses a graph…"/>
          <p:cNvSpPr txBox="1"/>
          <p:nvPr>
            <p:ph type="body" idx="1"/>
          </p:nvPr>
        </p:nvSpPr>
        <p:spPr>
          <a:xfrm>
            <a:off x="406400" y="2755900"/>
            <a:ext cx="12192000" cy="6096000"/>
          </a:xfrm>
          <a:prstGeom prst="rect">
            <a:avLst/>
          </a:prstGeom>
        </p:spPr>
        <p:txBody>
          <a:bodyPr/>
          <a:lstStyle/>
          <a:p>
            <a:pPr/>
            <a:r>
              <a:t>How BFS traverses a graph</a:t>
            </a:r>
          </a:p>
          <a:p>
            <a:pPr/>
          </a:p>
          <a:p>
            <a:pPr/>
          </a:p>
          <a:p>
            <a:pPr/>
          </a:p>
          <a:p>
            <a:pPr/>
            <a:r>
              <a:t>How DFS traverses a graph</a:t>
            </a:r>
          </a:p>
        </p:txBody>
      </p:sp>
      <p:pic>
        <p:nvPicPr>
          <p:cNvPr id="310" name="Image" descr="Image"/>
          <p:cNvPicPr>
            <a:picLocks noChangeAspect="1"/>
          </p:cNvPicPr>
          <p:nvPr/>
        </p:nvPicPr>
        <p:blipFill>
          <a:blip r:embed="rId3">
            <a:extLst/>
          </a:blip>
          <a:stretch>
            <a:fillRect/>
          </a:stretch>
        </p:blipFill>
        <p:spPr>
          <a:xfrm>
            <a:off x="7170095" y="5983445"/>
            <a:ext cx="5029483" cy="3369265"/>
          </a:xfrm>
          <a:prstGeom prst="rect">
            <a:avLst/>
          </a:prstGeom>
          <a:ln w="12700">
            <a:miter lim="400000"/>
          </a:ln>
        </p:spPr>
      </p:pic>
      <p:pic>
        <p:nvPicPr>
          <p:cNvPr id="311" name="Image" descr="Image"/>
          <p:cNvPicPr>
            <a:picLocks noChangeAspect="1"/>
          </p:cNvPicPr>
          <p:nvPr/>
        </p:nvPicPr>
        <p:blipFill>
          <a:blip r:embed="rId4">
            <a:extLst/>
          </a:blip>
          <a:stretch>
            <a:fillRect/>
          </a:stretch>
        </p:blipFill>
        <p:spPr>
          <a:xfrm>
            <a:off x="7170095" y="2138350"/>
            <a:ext cx="5029483" cy="32610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8" grpId="1" accel="50000" decel="50000" fill="hold">
                                  <p:stCondLst>
                                    <p:cond delay="0"/>
                                  </p:stCondLst>
                                  <p:childTnLst>
                                    <p:animRot by="-5400000">
                                      <p:cBhvr>
                                        <p:cTn id="6" dur="1000" fill="hold"/>
                                        <p:tgtEl>
                                          <p:spTgt spid="31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1"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he algorithm &amp; data structure"/>
          <p:cNvSpPr txBox="1"/>
          <p:nvPr>
            <p:ph type="body" idx="13"/>
          </p:nvPr>
        </p:nvSpPr>
        <p:spPr>
          <a:prstGeom prst="rect">
            <a:avLst/>
          </a:prstGeom>
        </p:spPr>
        <p:txBody>
          <a:bodyPr/>
          <a:lstStyle/>
          <a:p>
            <a:pPr/>
            <a:r>
              <a:t>the algorithm &amp; data structure</a:t>
            </a:r>
          </a:p>
        </p:txBody>
      </p:sp>
      <p:sp>
        <p:nvSpPr>
          <p:cNvPr id="316" name="Find shortest path"/>
          <p:cNvSpPr txBox="1"/>
          <p:nvPr>
            <p:ph type="title"/>
          </p:nvPr>
        </p:nvSpPr>
        <p:spPr>
          <a:prstGeom prst="rect">
            <a:avLst/>
          </a:prstGeom>
        </p:spPr>
        <p:txBody>
          <a:bodyPr/>
          <a:lstStyle>
            <a:lvl1pPr defTabSz="467359">
              <a:spcBef>
                <a:spcPts val="2200"/>
              </a:spcBef>
              <a:defRPr sz="4800"/>
            </a:lvl1pPr>
          </a:lstStyle>
          <a:p>
            <a:pPr/>
            <a:r>
              <a:t>Find shortest path</a:t>
            </a:r>
          </a:p>
        </p:txBody>
      </p:sp>
      <p:sp>
        <p:nvSpPr>
          <p:cNvPr id="317" name="Start from A…"/>
          <p:cNvSpPr txBox="1"/>
          <p:nvPr>
            <p:ph type="body" sz="half" idx="1"/>
          </p:nvPr>
        </p:nvSpPr>
        <p:spPr>
          <a:prstGeom prst="rect">
            <a:avLst/>
          </a:prstGeom>
        </p:spPr>
        <p:txBody>
          <a:bodyPr/>
          <a:lstStyle/>
          <a:p>
            <a:pPr/>
            <a:r>
              <a:t>Start from A</a:t>
            </a:r>
          </a:p>
          <a:p>
            <a:pPr/>
            <a:r>
              <a:t>Then traverse the graph in BFS</a:t>
            </a:r>
          </a:p>
          <a:p>
            <a:pPr/>
            <a:r>
              <a:t>The order is: </a:t>
            </a:r>
          </a:p>
          <a:p>
            <a:pPr/>
            <a:r>
              <a:t>A, B, C, D, E, F, G, H</a:t>
            </a:r>
          </a:p>
        </p:txBody>
      </p:sp>
      <p:pic>
        <p:nvPicPr>
          <p:cNvPr id="318" name="Image" descr="Image"/>
          <p:cNvPicPr>
            <a:picLocks noChangeAspect="1"/>
          </p:cNvPicPr>
          <p:nvPr/>
        </p:nvPicPr>
        <p:blipFill>
          <a:blip r:embed="rId3">
            <a:extLst/>
          </a:blip>
          <a:stretch>
            <a:fillRect/>
          </a:stretch>
        </p:blipFill>
        <p:spPr>
          <a:xfrm>
            <a:off x="7271925" y="5281896"/>
            <a:ext cx="5166550" cy="4566861"/>
          </a:xfrm>
          <a:prstGeom prst="rect">
            <a:avLst/>
          </a:prstGeom>
          <a:ln w="12700">
            <a:miter lim="400000"/>
          </a:ln>
        </p:spPr>
      </p:pic>
      <p:pic>
        <p:nvPicPr>
          <p:cNvPr id="319" name="Image" descr="Image"/>
          <p:cNvPicPr>
            <a:picLocks noChangeAspect="1"/>
          </p:cNvPicPr>
          <p:nvPr/>
        </p:nvPicPr>
        <p:blipFill>
          <a:blip r:embed="rId4">
            <a:extLst/>
          </a:blip>
          <a:stretch>
            <a:fillRect/>
          </a:stretch>
        </p:blipFill>
        <p:spPr>
          <a:xfrm>
            <a:off x="6899805" y="996298"/>
            <a:ext cx="5842001" cy="42037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he solution"/>
          <p:cNvSpPr txBox="1"/>
          <p:nvPr>
            <p:ph type="body" idx="13"/>
          </p:nvPr>
        </p:nvSpPr>
        <p:spPr>
          <a:prstGeom prst="rect">
            <a:avLst/>
          </a:prstGeom>
        </p:spPr>
        <p:txBody>
          <a:bodyPr/>
          <a:lstStyle/>
          <a:p>
            <a:pPr/>
            <a:r>
              <a:t>the solution</a:t>
            </a:r>
          </a:p>
        </p:txBody>
      </p:sp>
      <p:sp>
        <p:nvSpPr>
          <p:cNvPr id="324" name="W"/>
          <p:cNvSpPr/>
          <p:nvPr/>
        </p:nvSpPr>
        <p:spPr>
          <a:xfrm>
            <a:off x="2057610" y="259922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325" name="Square"/>
          <p:cNvSpPr/>
          <p:nvPr/>
        </p:nvSpPr>
        <p:spPr>
          <a:xfrm>
            <a:off x="3937210" y="259922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6" name="Square"/>
          <p:cNvSpPr/>
          <p:nvPr/>
        </p:nvSpPr>
        <p:spPr>
          <a:xfrm>
            <a:off x="2692610" y="259922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7" name="Square"/>
          <p:cNvSpPr/>
          <p:nvPr/>
        </p:nvSpPr>
        <p:spPr>
          <a:xfrm>
            <a:off x="2057610" y="319418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8" name="Square"/>
          <p:cNvSpPr/>
          <p:nvPr/>
        </p:nvSpPr>
        <p:spPr>
          <a:xfrm>
            <a:off x="3314910" y="259922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9" name="Square"/>
          <p:cNvSpPr/>
          <p:nvPr/>
        </p:nvSpPr>
        <p:spPr>
          <a:xfrm>
            <a:off x="3937210" y="319418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0" name="Square"/>
          <p:cNvSpPr/>
          <p:nvPr/>
        </p:nvSpPr>
        <p:spPr>
          <a:xfrm>
            <a:off x="2692610" y="319418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1" name="Square"/>
          <p:cNvSpPr/>
          <p:nvPr/>
        </p:nvSpPr>
        <p:spPr>
          <a:xfrm>
            <a:off x="3314910" y="319418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2" name="Square"/>
          <p:cNvSpPr/>
          <p:nvPr/>
        </p:nvSpPr>
        <p:spPr>
          <a:xfrm>
            <a:off x="2057610" y="378914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3" name="Square"/>
          <p:cNvSpPr/>
          <p:nvPr/>
        </p:nvSpPr>
        <p:spPr>
          <a:xfrm>
            <a:off x="3937210" y="378914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4" name="Square"/>
          <p:cNvSpPr/>
          <p:nvPr/>
        </p:nvSpPr>
        <p:spPr>
          <a:xfrm>
            <a:off x="2692610" y="378914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5" name="Square"/>
          <p:cNvSpPr/>
          <p:nvPr/>
        </p:nvSpPr>
        <p:spPr>
          <a:xfrm>
            <a:off x="3314910" y="378914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6" name="Square"/>
          <p:cNvSpPr/>
          <p:nvPr/>
        </p:nvSpPr>
        <p:spPr>
          <a:xfrm>
            <a:off x="2057610" y="438410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7" name="Square"/>
          <p:cNvSpPr/>
          <p:nvPr/>
        </p:nvSpPr>
        <p:spPr>
          <a:xfrm>
            <a:off x="3937210" y="438410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8" name="Square"/>
          <p:cNvSpPr/>
          <p:nvPr/>
        </p:nvSpPr>
        <p:spPr>
          <a:xfrm>
            <a:off x="2692610" y="438410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9" name="Square"/>
          <p:cNvSpPr/>
          <p:nvPr/>
        </p:nvSpPr>
        <p:spPr>
          <a:xfrm>
            <a:off x="3314910" y="438410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0" name="Step 1"/>
          <p:cNvSpPr/>
          <p:nvPr/>
        </p:nvSpPr>
        <p:spPr>
          <a:xfrm>
            <a:off x="2795137" y="4979068"/>
            <a:ext cx="851460"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341" name="Square"/>
          <p:cNvSpPr/>
          <p:nvPr/>
        </p:nvSpPr>
        <p:spPr>
          <a:xfrm>
            <a:off x="4920830" y="262843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2" name="Square"/>
          <p:cNvSpPr/>
          <p:nvPr/>
        </p:nvSpPr>
        <p:spPr>
          <a:xfrm>
            <a:off x="6800430" y="262843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3" name="W"/>
          <p:cNvSpPr/>
          <p:nvPr/>
        </p:nvSpPr>
        <p:spPr>
          <a:xfrm>
            <a:off x="4918504" y="3218810"/>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344" name="Square"/>
          <p:cNvSpPr/>
          <p:nvPr/>
        </p:nvSpPr>
        <p:spPr>
          <a:xfrm>
            <a:off x="5553504" y="263461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5" name="Square"/>
          <p:cNvSpPr/>
          <p:nvPr/>
        </p:nvSpPr>
        <p:spPr>
          <a:xfrm>
            <a:off x="6178130" y="262843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6" name="Square"/>
          <p:cNvSpPr/>
          <p:nvPr/>
        </p:nvSpPr>
        <p:spPr>
          <a:xfrm>
            <a:off x="6800430" y="322339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7" name="Square"/>
          <p:cNvSpPr/>
          <p:nvPr/>
        </p:nvSpPr>
        <p:spPr>
          <a:xfrm>
            <a:off x="5555830" y="322339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8" name="Square"/>
          <p:cNvSpPr/>
          <p:nvPr/>
        </p:nvSpPr>
        <p:spPr>
          <a:xfrm>
            <a:off x="6178130" y="322339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9" name="Square"/>
          <p:cNvSpPr/>
          <p:nvPr/>
        </p:nvSpPr>
        <p:spPr>
          <a:xfrm>
            <a:off x="4920830" y="381835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0" name="Square"/>
          <p:cNvSpPr/>
          <p:nvPr/>
        </p:nvSpPr>
        <p:spPr>
          <a:xfrm>
            <a:off x="6800430" y="381835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1" name="Square"/>
          <p:cNvSpPr/>
          <p:nvPr/>
        </p:nvSpPr>
        <p:spPr>
          <a:xfrm>
            <a:off x="5555830" y="381835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2" name="Square"/>
          <p:cNvSpPr/>
          <p:nvPr/>
        </p:nvSpPr>
        <p:spPr>
          <a:xfrm>
            <a:off x="6178130" y="381835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3" name="Square"/>
          <p:cNvSpPr/>
          <p:nvPr/>
        </p:nvSpPr>
        <p:spPr>
          <a:xfrm>
            <a:off x="4920830" y="441331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4" name="Square"/>
          <p:cNvSpPr/>
          <p:nvPr/>
        </p:nvSpPr>
        <p:spPr>
          <a:xfrm>
            <a:off x="6800430" y="441331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5" name="Square"/>
          <p:cNvSpPr/>
          <p:nvPr/>
        </p:nvSpPr>
        <p:spPr>
          <a:xfrm>
            <a:off x="5555830" y="441331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6" name="Square"/>
          <p:cNvSpPr/>
          <p:nvPr/>
        </p:nvSpPr>
        <p:spPr>
          <a:xfrm>
            <a:off x="6178130" y="441331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57" name="Step 2"/>
          <p:cNvSpPr/>
          <p:nvPr/>
        </p:nvSpPr>
        <p:spPr>
          <a:xfrm>
            <a:off x="5683757" y="5008278"/>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358" name="W"/>
          <p:cNvSpPr/>
          <p:nvPr/>
        </p:nvSpPr>
        <p:spPr>
          <a:xfrm>
            <a:off x="2634693" y="7816201"/>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359" name="Square"/>
          <p:cNvSpPr/>
          <p:nvPr/>
        </p:nvSpPr>
        <p:spPr>
          <a:xfrm>
            <a:off x="4024023" y="781620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0" name="Square"/>
          <p:cNvSpPr/>
          <p:nvPr/>
        </p:nvSpPr>
        <p:spPr>
          <a:xfrm>
            <a:off x="3335708" y="781620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1" name="Square"/>
          <p:cNvSpPr/>
          <p:nvPr/>
        </p:nvSpPr>
        <p:spPr>
          <a:xfrm>
            <a:off x="7796750" y="262208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2" name="Square"/>
          <p:cNvSpPr/>
          <p:nvPr/>
        </p:nvSpPr>
        <p:spPr>
          <a:xfrm>
            <a:off x="9676350" y="262208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3" name="Square"/>
          <p:cNvSpPr/>
          <p:nvPr/>
        </p:nvSpPr>
        <p:spPr>
          <a:xfrm>
            <a:off x="7794423" y="321246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4" name="Square"/>
          <p:cNvSpPr/>
          <p:nvPr/>
        </p:nvSpPr>
        <p:spPr>
          <a:xfrm>
            <a:off x="8429423" y="262826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5" name="Square"/>
          <p:cNvSpPr/>
          <p:nvPr/>
        </p:nvSpPr>
        <p:spPr>
          <a:xfrm>
            <a:off x="9054050" y="262208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6" name="Square"/>
          <p:cNvSpPr/>
          <p:nvPr/>
        </p:nvSpPr>
        <p:spPr>
          <a:xfrm>
            <a:off x="9676350" y="321704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7" name="W"/>
          <p:cNvSpPr/>
          <p:nvPr/>
        </p:nvSpPr>
        <p:spPr>
          <a:xfrm>
            <a:off x="8431750" y="321704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368" name="Square"/>
          <p:cNvSpPr/>
          <p:nvPr/>
        </p:nvSpPr>
        <p:spPr>
          <a:xfrm>
            <a:off x="9054050" y="321704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69" name="Square"/>
          <p:cNvSpPr/>
          <p:nvPr/>
        </p:nvSpPr>
        <p:spPr>
          <a:xfrm>
            <a:off x="7796750" y="381200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0" name="Square"/>
          <p:cNvSpPr/>
          <p:nvPr/>
        </p:nvSpPr>
        <p:spPr>
          <a:xfrm>
            <a:off x="9676350" y="381200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1" name="Square"/>
          <p:cNvSpPr/>
          <p:nvPr/>
        </p:nvSpPr>
        <p:spPr>
          <a:xfrm>
            <a:off x="8431750" y="381200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2" name="Square"/>
          <p:cNvSpPr/>
          <p:nvPr/>
        </p:nvSpPr>
        <p:spPr>
          <a:xfrm>
            <a:off x="9054050" y="381200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3" name="Square"/>
          <p:cNvSpPr/>
          <p:nvPr/>
        </p:nvSpPr>
        <p:spPr>
          <a:xfrm>
            <a:off x="7796750" y="440696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4" name="Square"/>
          <p:cNvSpPr/>
          <p:nvPr/>
        </p:nvSpPr>
        <p:spPr>
          <a:xfrm>
            <a:off x="9676350" y="440696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5" name="Square"/>
          <p:cNvSpPr/>
          <p:nvPr/>
        </p:nvSpPr>
        <p:spPr>
          <a:xfrm>
            <a:off x="8431750" y="440696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6" name="Square"/>
          <p:cNvSpPr/>
          <p:nvPr/>
        </p:nvSpPr>
        <p:spPr>
          <a:xfrm>
            <a:off x="9054050" y="440696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77" name="Step 3"/>
          <p:cNvSpPr/>
          <p:nvPr/>
        </p:nvSpPr>
        <p:spPr>
          <a:xfrm>
            <a:off x="8559677" y="5001928"/>
            <a:ext cx="851459"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378" name="Square"/>
          <p:cNvSpPr/>
          <p:nvPr/>
        </p:nvSpPr>
        <p:spPr>
          <a:xfrm>
            <a:off x="7797956" y="6204550"/>
            <a:ext cx="508001" cy="508001"/>
          </a:xfrm>
          <a:prstGeom prst="rect">
            <a:avLst/>
          </a:prstGeom>
          <a:solidFill>
            <a:srgbClr val="FFFFFF"/>
          </a:solidFill>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379" name="Square"/>
          <p:cNvSpPr/>
          <p:nvPr/>
        </p:nvSpPr>
        <p:spPr>
          <a:xfrm>
            <a:off x="9677556" y="620455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0" name="Square"/>
          <p:cNvSpPr/>
          <p:nvPr/>
        </p:nvSpPr>
        <p:spPr>
          <a:xfrm>
            <a:off x="7795629" y="6794926"/>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1" name="Square"/>
          <p:cNvSpPr/>
          <p:nvPr/>
        </p:nvSpPr>
        <p:spPr>
          <a:xfrm>
            <a:off x="8430629" y="6210726"/>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2" name="Square"/>
          <p:cNvSpPr/>
          <p:nvPr/>
        </p:nvSpPr>
        <p:spPr>
          <a:xfrm>
            <a:off x="9055256" y="62045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3" name="Square"/>
          <p:cNvSpPr/>
          <p:nvPr/>
        </p:nvSpPr>
        <p:spPr>
          <a:xfrm>
            <a:off x="9677556" y="67995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4" name="Square"/>
          <p:cNvSpPr/>
          <p:nvPr/>
        </p:nvSpPr>
        <p:spPr>
          <a:xfrm>
            <a:off x="8432956" y="67995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5" name="Square"/>
          <p:cNvSpPr/>
          <p:nvPr/>
        </p:nvSpPr>
        <p:spPr>
          <a:xfrm>
            <a:off x="9055256" y="6786811"/>
            <a:ext cx="533401" cy="5334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6" name="Square"/>
          <p:cNvSpPr/>
          <p:nvPr/>
        </p:nvSpPr>
        <p:spPr>
          <a:xfrm>
            <a:off x="7797956" y="739447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7" name="Square"/>
          <p:cNvSpPr/>
          <p:nvPr/>
        </p:nvSpPr>
        <p:spPr>
          <a:xfrm>
            <a:off x="9677556" y="7394471"/>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8" name="Square"/>
          <p:cNvSpPr/>
          <p:nvPr/>
        </p:nvSpPr>
        <p:spPr>
          <a:xfrm>
            <a:off x="8432956" y="7394471"/>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9" name="Square"/>
          <p:cNvSpPr/>
          <p:nvPr/>
        </p:nvSpPr>
        <p:spPr>
          <a:xfrm>
            <a:off x="9055256" y="739447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0" name="Square"/>
          <p:cNvSpPr/>
          <p:nvPr/>
        </p:nvSpPr>
        <p:spPr>
          <a:xfrm>
            <a:off x="7797956" y="7989433"/>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1" name="Square"/>
          <p:cNvSpPr/>
          <p:nvPr/>
        </p:nvSpPr>
        <p:spPr>
          <a:xfrm>
            <a:off x="9677556" y="7989433"/>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2" name="Square"/>
          <p:cNvSpPr/>
          <p:nvPr/>
        </p:nvSpPr>
        <p:spPr>
          <a:xfrm>
            <a:off x="8432956" y="7989433"/>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3" name="Square"/>
          <p:cNvSpPr/>
          <p:nvPr/>
        </p:nvSpPr>
        <p:spPr>
          <a:xfrm>
            <a:off x="9055256" y="7989433"/>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4" name="Step 2N"/>
          <p:cNvSpPr/>
          <p:nvPr/>
        </p:nvSpPr>
        <p:spPr>
          <a:xfrm>
            <a:off x="8481940" y="8584394"/>
            <a:ext cx="1009346"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2N</a:t>
            </a:r>
          </a:p>
        </p:txBody>
      </p:sp>
      <p:sp>
        <p:nvSpPr>
          <p:cNvPr id="395" name="Square"/>
          <p:cNvSpPr/>
          <p:nvPr/>
        </p:nvSpPr>
        <p:spPr>
          <a:xfrm>
            <a:off x="5564852" y="7816201"/>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6" name="….."/>
          <p:cNvSpPr txBox="1"/>
          <p:nvPr/>
        </p:nvSpPr>
        <p:spPr>
          <a:xfrm>
            <a:off x="4663120" y="7727301"/>
            <a:ext cx="77063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a:t>
            </a:r>
          </a:p>
        </p:txBody>
      </p:sp>
      <p:sp>
        <p:nvSpPr>
          <p:cNvPr id="397" name="After 2N steps"/>
          <p:cNvSpPr txBox="1"/>
          <p:nvPr/>
        </p:nvSpPr>
        <p:spPr>
          <a:xfrm>
            <a:off x="1803243" y="6598076"/>
            <a:ext cx="508836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300"/>
              </a:spcBef>
              <a:defRPr cap="all" sz="5400">
                <a:solidFill>
                  <a:srgbClr val="A6AAA9"/>
                </a:solidFill>
                <a:latin typeface="DIN Alternate"/>
                <a:ea typeface="DIN Alternate"/>
                <a:cs typeface="DIN Alternate"/>
                <a:sym typeface="DIN Alternate"/>
              </a:defRPr>
            </a:lvl1pPr>
          </a:lstStyle>
          <a:p>
            <a:pPr/>
            <a:r>
              <a:t>After 2N steps</a:t>
            </a:r>
          </a:p>
        </p:txBody>
      </p:sp>
      <p:sp>
        <p:nvSpPr>
          <p:cNvPr id="398" name="?"/>
          <p:cNvSpPr txBox="1"/>
          <p:nvPr/>
        </p:nvSpPr>
        <p:spPr>
          <a:xfrm>
            <a:off x="8539171" y="6518168"/>
            <a:ext cx="913131" cy="2260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17000">
                <a:solidFill>
                  <a:srgbClr val="FFFFFF"/>
                </a:solidFill>
                <a:latin typeface="+mn-lt"/>
                <a:ea typeface="+mn-ea"/>
                <a:cs typeface="+mn-cs"/>
                <a:sym typeface="DIN Condensed"/>
              </a:defRPr>
            </a:lvl1pPr>
          </a:lstStyle>
          <a:p>
            <a:pP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he solution"/>
          <p:cNvSpPr txBox="1"/>
          <p:nvPr>
            <p:ph type="body" idx="13"/>
          </p:nvPr>
        </p:nvSpPr>
        <p:spPr>
          <a:prstGeom prst="rect">
            <a:avLst/>
          </a:prstGeom>
        </p:spPr>
        <p:txBody>
          <a:bodyPr/>
          <a:lstStyle/>
          <a:p>
            <a:pPr/>
            <a:r>
              <a:t>The solution</a:t>
            </a:r>
          </a:p>
        </p:txBody>
      </p:sp>
      <p:sp>
        <p:nvSpPr>
          <p:cNvPr id="403" name="the solution"/>
          <p:cNvSpPr txBox="1"/>
          <p:nvPr>
            <p:ph type="title"/>
          </p:nvPr>
        </p:nvSpPr>
        <p:spPr>
          <a:prstGeom prst="rect">
            <a:avLst/>
          </a:prstGeom>
        </p:spPr>
        <p:txBody>
          <a:bodyPr/>
          <a:lstStyle>
            <a:lvl1pPr defTabSz="467359">
              <a:spcBef>
                <a:spcPts val="2200"/>
              </a:spcBef>
              <a:defRPr sz="4800"/>
            </a:lvl1pPr>
          </a:lstStyle>
          <a:p>
            <a:pPr/>
            <a:r>
              <a:t>the solution</a:t>
            </a:r>
          </a:p>
        </p:txBody>
      </p:sp>
      <p:sp>
        <p:nvSpPr>
          <p:cNvPr id="404" name="W"/>
          <p:cNvSpPr/>
          <p:nvPr/>
        </p:nvSpPr>
        <p:spPr>
          <a:xfrm>
            <a:off x="2057610" y="258652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405" name="Square"/>
          <p:cNvSpPr/>
          <p:nvPr/>
        </p:nvSpPr>
        <p:spPr>
          <a:xfrm>
            <a:off x="3937210" y="2586524"/>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06" name="R1"/>
          <p:cNvSpPr/>
          <p:nvPr/>
        </p:nvSpPr>
        <p:spPr>
          <a:xfrm>
            <a:off x="2692610" y="2586524"/>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R1</a:t>
            </a:r>
          </a:p>
        </p:txBody>
      </p:sp>
      <p:sp>
        <p:nvSpPr>
          <p:cNvPr id="407" name="R2"/>
          <p:cNvSpPr/>
          <p:nvPr/>
        </p:nvSpPr>
        <p:spPr>
          <a:xfrm>
            <a:off x="2057610" y="3181485"/>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R2</a:t>
            </a:r>
          </a:p>
        </p:txBody>
      </p:sp>
      <p:sp>
        <p:nvSpPr>
          <p:cNvPr id="408" name="Square"/>
          <p:cNvSpPr/>
          <p:nvPr/>
        </p:nvSpPr>
        <p:spPr>
          <a:xfrm>
            <a:off x="3314910" y="2586524"/>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09" name="Square"/>
          <p:cNvSpPr/>
          <p:nvPr/>
        </p:nvSpPr>
        <p:spPr>
          <a:xfrm>
            <a:off x="3937210" y="3181485"/>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0" name="Square"/>
          <p:cNvSpPr/>
          <p:nvPr/>
        </p:nvSpPr>
        <p:spPr>
          <a:xfrm>
            <a:off x="2692610" y="3181485"/>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1" name="Square"/>
          <p:cNvSpPr/>
          <p:nvPr/>
        </p:nvSpPr>
        <p:spPr>
          <a:xfrm>
            <a:off x="3314910" y="3181485"/>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2" name="Square"/>
          <p:cNvSpPr/>
          <p:nvPr/>
        </p:nvSpPr>
        <p:spPr>
          <a:xfrm>
            <a:off x="2057610" y="3776446"/>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3" name="Square"/>
          <p:cNvSpPr/>
          <p:nvPr/>
        </p:nvSpPr>
        <p:spPr>
          <a:xfrm>
            <a:off x="3937210" y="3776446"/>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4" name="Square"/>
          <p:cNvSpPr/>
          <p:nvPr/>
        </p:nvSpPr>
        <p:spPr>
          <a:xfrm>
            <a:off x="2692610" y="3776446"/>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5" name="Square"/>
          <p:cNvSpPr/>
          <p:nvPr/>
        </p:nvSpPr>
        <p:spPr>
          <a:xfrm>
            <a:off x="3314910" y="3776446"/>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6" name="Square"/>
          <p:cNvSpPr/>
          <p:nvPr/>
        </p:nvSpPr>
        <p:spPr>
          <a:xfrm>
            <a:off x="2057610" y="4371407"/>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7" name="Square"/>
          <p:cNvSpPr/>
          <p:nvPr/>
        </p:nvSpPr>
        <p:spPr>
          <a:xfrm>
            <a:off x="3937210" y="4371407"/>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8" name="Square"/>
          <p:cNvSpPr/>
          <p:nvPr/>
        </p:nvSpPr>
        <p:spPr>
          <a:xfrm>
            <a:off x="2692610" y="4371407"/>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9" name="Square"/>
          <p:cNvSpPr/>
          <p:nvPr/>
        </p:nvSpPr>
        <p:spPr>
          <a:xfrm>
            <a:off x="3314910" y="4371407"/>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0" name="Step 1"/>
          <p:cNvSpPr/>
          <p:nvPr/>
        </p:nvSpPr>
        <p:spPr>
          <a:xfrm>
            <a:off x="2795137" y="4966368"/>
            <a:ext cx="851460"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421" name="R2"/>
          <p:cNvSpPr/>
          <p:nvPr/>
        </p:nvSpPr>
        <p:spPr>
          <a:xfrm>
            <a:off x="4920830" y="2615734"/>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R2</a:t>
            </a:r>
          </a:p>
        </p:txBody>
      </p:sp>
      <p:sp>
        <p:nvSpPr>
          <p:cNvPr id="422" name="Square"/>
          <p:cNvSpPr/>
          <p:nvPr/>
        </p:nvSpPr>
        <p:spPr>
          <a:xfrm>
            <a:off x="6800430" y="2615734"/>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3" name="W"/>
          <p:cNvSpPr/>
          <p:nvPr/>
        </p:nvSpPr>
        <p:spPr>
          <a:xfrm>
            <a:off x="4918504" y="3206110"/>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424" name="Square"/>
          <p:cNvSpPr/>
          <p:nvPr/>
        </p:nvSpPr>
        <p:spPr>
          <a:xfrm>
            <a:off x="5553504" y="2621910"/>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5" name="Square"/>
          <p:cNvSpPr/>
          <p:nvPr/>
        </p:nvSpPr>
        <p:spPr>
          <a:xfrm>
            <a:off x="6178130" y="2615734"/>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6" name="Square"/>
          <p:cNvSpPr/>
          <p:nvPr/>
        </p:nvSpPr>
        <p:spPr>
          <a:xfrm>
            <a:off x="6800430" y="3210695"/>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7" name="R3"/>
          <p:cNvSpPr/>
          <p:nvPr/>
        </p:nvSpPr>
        <p:spPr>
          <a:xfrm>
            <a:off x="5555830" y="3210695"/>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R3</a:t>
            </a:r>
          </a:p>
        </p:txBody>
      </p:sp>
      <p:sp>
        <p:nvSpPr>
          <p:cNvPr id="428" name="Square"/>
          <p:cNvSpPr/>
          <p:nvPr/>
        </p:nvSpPr>
        <p:spPr>
          <a:xfrm>
            <a:off x="6178130" y="3210695"/>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9" name="R4"/>
          <p:cNvSpPr/>
          <p:nvPr/>
        </p:nvSpPr>
        <p:spPr>
          <a:xfrm>
            <a:off x="4920830" y="3805656"/>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R4</a:t>
            </a:r>
          </a:p>
        </p:txBody>
      </p:sp>
      <p:sp>
        <p:nvSpPr>
          <p:cNvPr id="430" name="Square"/>
          <p:cNvSpPr/>
          <p:nvPr/>
        </p:nvSpPr>
        <p:spPr>
          <a:xfrm>
            <a:off x="6800430" y="3805656"/>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1" name="Square"/>
          <p:cNvSpPr/>
          <p:nvPr/>
        </p:nvSpPr>
        <p:spPr>
          <a:xfrm>
            <a:off x="5555830" y="3805656"/>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2" name="Square"/>
          <p:cNvSpPr/>
          <p:nvPr/>
        </p:nvSpPr>
        <p:spPr>
          <a:xfrm>
            <a:off x="6178130" y="3805656"/>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3" name="Square"/>
          <p:cNvSpPr/>
          <p:nvPr/>
        </p:nvSpPr>
        <p:spPr>
          <a:xfrm>
            <a:off x="4920830" y="4400617"/>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4" name="Square"/>
          <p:cNvSpPr/>
          <p:nvPr/>
        </p:nvSpPr>
        <p:spPr>
          <a:xfrm>
            <a:off x="6800430" y="4400617"/>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5" name="Square"/>
          <p:cNvSpPr/>
          <p:nvPr/>
        </p:nvSpPr>
        <p:spPr>
          <a:xfrm>
            <a:off x="5555830" y="4400617"/>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6" name="Square"/>
          <p:cNvSpPr/>
          <p:nvPr/>
        </p:nvSpPr>
        <p:spPr>
          <a:xfrm>
            <a:off x="6178130" y="4400617"/>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37" name="Step 2"/>
          <p:cNvSpPr/>
          <p:nvPr/>
        </p:nvSpPr>
        <p:spPr>
          <a:xfrm>
            <a:off x="5683757" y="4995578"/>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438" name="R1"/>
          <p:cNvSpPr/>
          <p:nvPr/>
        </p:nvSpPr>
        <p:spPr>
          <a:xfrm>
            <a:off x="3115103" y="6782226"/>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R1</a:t>
            </a:r>
          </a:p>
        </p:txBody>
      </p:sp>
      <p:sp>
        <p:nvSpPr>
          <p:cNvPr id="439" name="R3"/>
          <p:cNvSpPr/>
          <p:nvPr/>
        </p:nvSpPr>
        <p:spPr>
          <a:xfrm>
            <a:off x="4517133" y="7406683"/>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R3</a:t>
            </a:r>
          </a:p>
        </p:txBody>
      </p:sp>
      <p:sp>
        <p:nvSpPr>
          <p:cNvPr id="440" name="R2"/>
          <p:cNvSpPr/>
          <p:nvPr/>
        </p:nvSpPr>
        <p:spPr>
          <a:xfrm>
            <a:off x="3816118" y="6782226"/>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R2</a:t>
            </a:r>
          </a:p>
        </p:txBody>
      </p:sp>
      <p:sp>
        <p:nvSpPr>
          <p:cNvPr id="441" name="Square"/>
          <p:cNvSpPr/>
          <p:nvPr/>
        </p:nvSpPr>
        <p:spPr>
          <a:xfrm>
            <a:off x="7796750" y="2609384"/>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42" name="Square"/>
          <p:cNvSpPr/>
          <p:nvPr/>
        </p:nvSpPr>
        <p:spPr>
          <a:xfrm>
            <a:off x="9676350" y="2609384"/>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43" name="R3"/>
          <p:cNvSpPr/>
          <p:nvPr/>
        </p:nvSpPr>
        <p:spPr>
          <a:xfrm>
            <a:off x="7794423" y="3199760"/>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R3</a:t>
            </a:r>
          </a:p>
        </p:txBody>
      </p:sp>
      <p:sp>
        <p:nvSpPr>
          <p:cNvPr id="444" name="R1"/>
          <p:cNvSpPr/>
          <p:nvPr/>
        </p:nvSpPr>
        <p:spPr>
          <a:xfrm>
            <a:off x="8429423" y="2615560"/>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R1</a:t>
            </a:r>
          </a:p>
        </p:txBody>
      </p:sp>
      <p:sp>
        <p:nvSpPr>
          <p:cNvPr id="445" name="Square"/>
          <p:cNvSpPr/>
          <p:nvPr/>
        </p:nvSpPr>
        <p:spPr>
          <a:xfrm>
            <a:off x="9054050" y="2609384"/>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46" name="Square"/>
          <p:cNvSpPr/>
          <p:nvPr/>
        </p:nvSpPr>
        <p:spPr>
          <a:xfrm>
            <a:off x="9676350" y="3204345"/>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47" name="W"/>
          <p:cNvSpPr/>
          <p:nvPr/>
        </p:nvSpPr>
        <p:spPr>
          <a:xfrm>
            <a:off x="8431750" y="320434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448" name="B3"/>
          <p:cNvSpPr/>
          <p:nvPr/>
        </p:nvSpPr>
        <p:spPr>
          <a:xfrm>
            <a:off x="9054050" y="3204345"/>
            <a:ext cx="508001" cy="508001"/>
          </a:xfrm>
          <a:prstGeom prst="rect">
            <a:avLst/>
          </a:prstGeom>
          <a:solidFill>
            <a:schemeClr val="accent1">
              <a:hueOff val="104794"/>
              <a:lumOff val="-843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B3</a:t>
            </a:r>
          </a:p>
        </p:txBody>
      </p:sp>
      <p:sp>
        <p:nvSpPr>
          <p:cNvPr id="449" name="Square"/>
          <p:cNvSpPr/>
          <p:nvPr/>
        </p:nvSpPr>
        <p:spPr>
          <a:xfrm>
            <a:off x="7796750" y="3799306"/>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0" name="Square"/>
          <p:cNvSpPr/>
          <p:nvPr/>
        </p:nvSpPr>
        <p:spPr>
          <a:xfrm>
            <a:off x="9676350" y="3799306"/>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1" name="R5"/>
          <p:cNvSpPr/>
          <p:nvPr/>
        </p:nvSpPr>
        <p:spPr>
          <a:xfrm>
            <a:off x="8431750" y="3799306"/>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R5</a:t>
            </a:r>
          </a:p>
        </p:txBody>
      </p:sp>
      <p:sp>
        <p:nvSpPr>
          <p:cNvPr id="452" name="Square"/>
          <p:cNvSpPr/>
          <p:nvPr/>
        </p:nvSpPr>
        <p:spPr>
          <a:xfrm>
            <a:off x="9054050" y="3799306"/>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3" name="Square"/>
          <p:cNvSpPr/>
          <p:nvPr/>
        </p:nvSpPr>
        <p:spPr>
          <a:xfrm>
            <a:off x="7796750" y="4394267"/>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4" name="Square"/>
          <p:cNvSpPr/>
          <p:nvPr/>
        </p:nvSpPr>
        <p:spPr>
          <a:xfrm>
            <a:off x="9676350" y="4394267"/>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5" name="Square"/>
          <p:cNvSpPr/>
          <p:nvPr/>
        </p:nvSpPr>
        <p:spPr>
          <a:xfrm>
            <a:off x="8431750" y="4394267"/>
            <a:ext cx="508001" cy="508001"/>
          </a:xfrm>
          <a:prstGeom prst="rect">
            <a:avLst/>
          </a:prstGeom>
          <a:solidFill>
            <a:schemeClr val="accent5">
              <a:hueOff val="-180946"/>
              <a:satOff val="-2351"/>
              <a:lumOff val="-8716"/>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6" name="Square"/>
          <p:cNvSpPr/>
          <p:nvPr/>
        </p:nvSpPr>
        <p:spPr>
          <a:xfrm>
            <a:off x="9054050" y="4394267"/>
            <a:ext cx="508001" cy="508001"/>
          </a:xfrm>
          <a:prstGeom prst="rect">
            <a:avLst/>
          </a:prstGeom>
          <a:solidFill>
            <a:schemeClr val="accent1">
              <a:hueOff val="104794"/>
              <a:lumOff val="-8431"/>
              <a:alpha val="4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57" name="Step 3"/>
          <p:cNvSpPr/>
          <p:nvPr/>
        </p:nvSpPr>
        <p:spPr>
          <a:xfrm>
            <a:off x="8559677" y="4989228"/>
            <a:ext cx="851459"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458" name="Square"/>
          <p:cNvSpPr/>
          <p:nvPr/>
        </p:nvSpPr>
        <p:spPr>
          <a:xfrm>
            <a:off x="7797956" y="6191850"/>
            <a:ext cx="508001" cy="508001"/>
          </a:xfrm>
          <a:prstGeom prst="rect">
            <a:avLst/>
          </a:prstGeom>
          <a:solidFill>
            <a:srgbClr val="FFFFFF">
              <a:alpha val="50000"/>
            </a:srgbClr>
          </a:solidFill>
          <a:ln w="25400">
            <a:solidFill>
              <a:srgbClr val="5B5854">
                <a:alpha val="50000"/>
              </a:srgbClr>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459" name="Square"/>
          <p:cNvSpPr/>
          <p:nvPr/>
        </p:nvSpPr>
        <p:spPr>
          <a:xfrm>
            <a:off x="9677556" y="6191850"/>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0" name="Square"/>
          <p:cNvSpPr/>
          <p:nvPr/>
        </p:nvSpPr>
        <p:spPr>
          <a:xfrm>
            <a:off x="7795629" y="6782226"/>
            <a:ext cx="508001" cy="508001"/>
          </a:xfrm>
          <a:prstGeom prst="rect">
            <a:avLst/>
          </a:prstGeom>
          <a:solidFill>
            <a:schemeClr val="accent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1" name="Square"/>
          <p:cNvSpPr/>
          <p:nvPr/>
        </p:nvSpPr>
        <p:spPr>
          <a:xfrm>
            <a:off x="8430629" y="6198026"/>
            <a:ext cx="508001" cy="508001"/>
          </a:xfrm>
          <a:prstGeom prst="rect">
            <a:avLst/>
          </a:prstGeom>
          <a:solidFill>
            <a:schemeClr val="accent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2" name="Square"/>
          <p:cNvSpPr/>
          <p:nvPr/>
        </p:nvSpPr>
        <p:spPr>
          <a:xfrm>
            <a:off x="9055256" y="6191850"/>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3" name="Square"/>
          <p:cNvSpPr/>
          <p:nvPr/>
        </p:nvSpPr>
        <p:spPr>
          <a:xfrm>
            <a:off x="9677556" y="6786811"/>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4" name="Square"/>
          <p:cNvSpPr/>
          <p:nvPr/>
        </p:nvSpPr>
        <p:spPr>
          <a:xfrm>
            <a:off x="8432956" y="6786811"/>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5" name="Square"/>
          <p:cNvSpPr/>
          <p:nvPr/>
        </p:nvSpPr>
        <p:spPr>
          <a:xfrm>
            <a:off x="9055256" y="6774111"/>
            <a:ext cx="533401" cy="5334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6" name="Square"/>
          <p:cNvSpPr/>
          <p:nvPr/>
        </p:nvSpPr>
        <p:spPr>
          <a:xfrm>
            <a:off x="7797956" y="7381771"/>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7" name="Square"/>
          <p:cNvSpPr/>
          <p:nvPr/>
        </p:nvSpPr>
        <p:spPr>
          <a:xfrm>
            <a:off x="9677556" y="7381771"/>
            <a:ext cx="508001" cy="508001"/>
          </a:xfrm>
          <a:prstGeom prst="rect">
            <a:avLst/>
          </a:prstGeom>
          <a:solidFill>
            <a:schemeClr val="accent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8" name="Square"/>
          <p:cNvSpPr/>
          <p:nvPr/>
        </p:nvSpPr>
        <p:spPr>
          <a:xfrm>
            <a:off x="8432956" y="7381771"/>
            <a:ext cx="508001" cy="508001"/>
          </a:xfrm>
          <a:prstGeom prst="rect">
            <a:avLst/>
          </a:prstGeom>
          <a:solidFill>
            <a:schemeClr val="accent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9" name="Square"/>
          <p:cNvSpPr/>
          <p:nvPr/>
        </p:nvSpPr>
        <p:spPr>
          <a:xfrm>
            <a:off x="9055256" y="7381771"/>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70" name="Square"/>
          <p:cNvSpPr/>
          <p:nvPr/>
        </p:nvSpPr>
        <p:spPr>
          <a:xfrm>
            <a:off x="7797956" y="7976733"/>
            <a:ext cx="508001" cy="508001"/>
          </a:xfrm>
          <a:prstGeom prst="rect">
            <a:avLst/>
          </a:prstGeom>
          <a:solidFill>
            <a:schemeClr val="accent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71" name="Square"/>
          <p:cNvSpPr/>
          <p:nvPr/>
        </p:nvSpPr>
        <p:spPr>
          <a:xfrm>
            <a:off x="9677556" y="7976733"/>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72" name="Square"/>
          <p:cNvSpPr/>
          <p:nvPr/>
        </p:nvSpPr>
        <p:spPr>
          <a:xfrm>
            <a:off x="8432956" y="7976733"/>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73" name="Square"/>
          <p:cNvSpPr/>
          <p:nvPr/>
        </p:nvSpPr>
        <p:spPr>
          <a:xfrm>
            <a:off x="9055256" y="7976733"/>
            <a:ext cx="508001" cy="508001"/>
          </a:xfrm>
          <a:prstGeom prst="rect">
            <a:avLst/>
          </a:prstGeom>
          <a:solidFill>
            <a:schemeClr val="accent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74" name="Step 2N"/>
          <p:cNvSpPr/>
          <p:nvPr/>
        </p:nvSpPr>
        <p:spPr>
          <a:xfrm>
            <a:off x="8481940" y="8571694"/>
            <a:ext cx="1009346" cy="462282"/>
          </a:xfrm>
          <a:prstGeom prst="rect">
            <a:avLst/>
          </a:prstGeom>
          <a:solidFill>
            <a:schemeClr val="accent3">
              <a:alpha val="5000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2N</a:t>
            </a:r>
          </a:p>
        </p:txBody>
      </p:sp>
      <p:sp>
        <p:nvSpPr>
          <p:cNvPr id="475" name="B3"/>
          <p:cNvSpPr/>
          <p:nvPr/>
        </p:nvSpPr>
        <p:spPr>
          <a:xfrm>
            <a:off x="5214592" y="8056540"/>
            <a:ext cx="508001" cy="5080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B3</a:t>
            </a:r>
          </a:p>
        </p:txBody>
      </p:sp>
      <p:sp>
        <p:nvSpPr>
          <p:cNvPr id="476" name="Dead end"/>
          <p:cNvSpPr txBox="1"/>
          <p:nvPr/>
        </p:nvSpPr>
        <p:spPr>
          <a:xfrm>
            <a:off x="2578788" y="5870831"/>
            <a:ext cx="3224846"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300"/>
              </a:spcBef>
              <a:defRPr cap="all" sz="5400">
                <a:solidFill>
                  <a:srgbClr val="A6AAA9"/>
                </a:solidFill>
                <a:latin typeface="DIN Alternate"/>
                <a:ea typeface="DIN Alternate"/>
                <a:cs typeface="DIN Alternate"/>
                <a:sym typeface="DIN Alternate"/>
              </a:defRPr>
            </a:lvl1pPr>
          </a:lstStyle>
          <a:p>
            <a:pPr/>
            <a:r>
              <a:t>Dead end</a:t>
            </a:r>
          </a:p>
        </p:txBody>
      </p:sp>
      <p:sp>
        <p:nvSpPr>
          <p:cNvPr id="477" name="❌"/>
          <p:cNvSpPr txBox="1"/>
          <p:nvPr/>
        </p:nvSpPr>
        <p:spPr>
          <a:xfrm>
            <a:off x="8166256" y="6376533"/>
            <a:ext cx="1638301" cy="210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Apple Color Emoji"/>
                <a:ea typeface="Apple Color Emoji"/>
                <a:cs typeface="Apple Color Emoji"/>
                <a:sym typeface="Apple Color Emoji"/>
              </a:defRPr>
            </a:lvl1pPr>
          </a:lstStyle>
          <a:p>
            <a:pPr/>
            <a:r>
              <a:t>❌</a:t>
            </a:r>
          </a:p>
        </p:txBody>
      </p:sp>
      <p:sp>
        <p:nvSpPr>
          <p:cNvPr id="478" name="Frame array 1"/>
          <p:cNvSpPr txBox="1"/>
          <p:nvPr/>
        </p:nvSpPr>
        <p:spPr>
          <a:xfrm>
            <a:off x="201665" y="6693326"/>
            <a:ext cx="282211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Frame array 1</a:t>
            </a:r>
          </a:p>
        </p:txBody>
      </p:sp>
      <p:sp>
        <p:nvSpPr>
          <p:cNvPr id="479" name="R2"/>
          <p:cNvSpPr/>
          <p:nvPr/>
        </p:nvSpPr>
        <p:spPr>
          <a:xfrm>
            <a:off x="3113022" y="7406683"/>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R2</a:t>
            </a:r>
          </a:p>
        </p:txBody>
      </p:sp>
      <p:sp>
        <p:nvSpPr>
          <p:cNvPr id="480" name="R4"/>
          <p:cNvSpPr/>
          <p:nvPr/>
        </p:nvSpPr>
        <p:spPr>
          <a:xfrm>
            <a:off x="3814036" y="7406683"/>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R4</a:t>
            </a:r>
          </a:p>
        </p:txBody>
      </p:sp>
      <p:sp>
        <p:nvSpPr>
          <p:cNvPr id="481" name="Frame array 2"/>
          <p:cNvSpPr txBox="1"/>
          <p:nvPr/>
        </p:nvSpPr>
        <p:spPr>
          <a:xfrm>
            <a:off x="199584" y="7317783"/>
            <a:ext cx="282211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Frame array 2</a:t>
            </a:r>
          </a:p>
        </p:txBody>
      </p:sp>
      <p:sp>
        <p:nvSpPr>
          <p:cNvPr id="482" name="R3"/>
          <p:cNvSpPr/>
          <p:nvPr/>
        </p:nvSpPr>
        <p:spPr>
          <a:xfrm>
            <a:off x="4513577" y="8056540"/>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R3</a:t>
            </a:r>
          </a:p>
        </p:txBody>
      </p:sp>
      <p:sp>
        <p:nvSpPr>
          <p:cNvPr id="483" name="R1"/>
          <p:cNvSpPr/>
          <p:nvPr/>
        </p:nvSpPr>
        <p:spPr>
          <a:xfrm>
            <a:off x="3109466" y="8056540"/>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R1</a:t>
            </a:r>
          </a:p>
        </p:txBody>
      </p:sp>
      <p:sp>
        <p:nvSpPr>
          <p:cNvPr id="484" name="R5"/>
          <p:cNvSpPr/>
          <p:nvPr/>
        </p:nvSpPr>
        <p:spPr>
          <a:xfrm>
            <a:off x="3810481" y="8056540"/>
            <a:ext cx="508001" cy="508001"/>
          </a:xfrm>
          <a:prstGeom prst="rect">
            <a:avLst/>
          </a:prstGeom>
          <a:solidFill>
            <a:schemeClr val="accent5">
              <a:hueOff val="-180946"/>
              <a:satOff val="-2351"/>
              <a:lumOff val="-871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R5</a:t>
            </a:r>
          </a:p>
        </p:txBody>
      </p:sp>
      <p:sp>
        <p:nvSpPr>
          <p:cNvPr id="485" name="Frame array 3"/>
          <p:cNvSpPr txBox="1"/>
          <p:nvPr/>
        </p:nvSpPr>
        <p:spPr>
          <a:xfrm>
            <a:off x="196028" y="7967640"/>
            <a:ext cx="282211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Frame array 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76"/>
                                        </p:tgtEl>
                                        <p:attrNameLst>
                                          <p:attrName>style.visibility</p:attrName>
                                        </p:attrNameLst>
                                      </p:cBhvr>
                                      <p:to>
                                        <p:strVal val="visible"/>
                                      </p:to>
                                    </p:set>
                                    <p:animEffect filter="dissolve" transition="in">
                                      <p:cBhvr>
                                        <p:cTn id="7" dur="1000"/>
                                        <p:tgtEl>
                                          <p:spTgt spid="47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77"/>
                                        </p:tgtEl>
                                        <p:attrNameLst>
                                          <p:attrName>style.visibility</p:attrName>
                                        </p:attrNameLst>
                                      </p:cBhvr>
                                      <p:to>
                                        <p:strVal val="visible"/>
                                      </p:to>
                                    </p:set>
                                    <p:animEffect filter="dissolve" transition="in">
                                      <p:cBhvr>
                                        <p:cTn id="12"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1"/>
      <p:bldP build="whole" bldLvl="1" animBg="1" rev="0" advAuto="0" spid="477"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the solution"/>
          <p:cNvSpPr txBox="1"/>
          <p:nvPr>
            <p:ph type="body" idx="13"/>
          </p:nvPr>
        </p:nvSpPr>
        <p:spPr>
          <a:prstGeom prst="rect">
            <a:avLst/>
          </a:prstGeom>
        </p:spPr>
        <p:txBody>
          <a:bodyPr/>
          <a:lstStyle/>
          <a:p>
            <a:pPr/>
            <a:r>
              <a:t>the solution</a:t>
            </a:r>
          </a:p>
        </p:txBody>
      </p:sp>
      <p:sp>
        <p:nvSpPr>
          <p:cNvPr id="490" name="Duplicated step"/>
          <p:cNvSpPr txBox="1"/>
          <p:nvPr>
            <p:ph type="title"/>
          </p:nvPr>
        </p:nvSpPr>
        <p:spPr>
          <a:prstGeom prst="rect">
            <a:avLst/>
          </a:prstGeom>
        </p:spPr>
        <p:txBody>
          <a:bodyPr/>
          <a:lstStyle>
            <a:lvl1pPr defTabSz="467359">
              <a:spcBef>
                <a:spcPts val="2200"/>
              </a:spcBef>
              <a:defRPr sz="4800"/>
            </a:lvl1pPr>
          </a:lstStyle>
          <a:p>
            <a:pPr/>
            <a:r>
              <a:t>Duplicated step</a:t>
            </a:r>
          </a:p>
        </p:txBody>
      </p:sp>
      <p:sp>
        <p:nvSpPr>
          <p:cNvPr id="491" name="W"/>
          <p:cNvSpPr/>
          <p:nvPr/>
        </p:nvSpPr>
        <p:spPr>
          <a:xfrm>
            <a:off x="1013770" y="3908319"/>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492" name="Square"/>
          <p:cNvSpPr/>
          <p:nvPr/>
        </p:nvSpPr>
        <p:spPr>
          <a:xfrm>
            <a:off x="2893370" y="390831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3" name="Square"/>
          <p:cNvSpPr/>
          <p:nvPr/>
        </p:nvSpPr>
        <p:spPr>
          <a:xfrm>
            <a:off x="1648770" y="390831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4" name="Square"/>
          <p:cNvSpPr/>
          <p:nvPr/>
        </p:nvSpPr>
        <p:spPr>
          <a:xfrm>
            <a:off x="1013770" y="450328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5" name="Square"/>
          <p:cNvSpPr/>
          <p:nvPr/>
        </p:nvSpPr>
        <p:spPr>
          <a:xfrm>
            <a:off x="2271070" y="390831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6" name="Square"/>
          <p:cNvSpPr/>
          <p:nvPr/>
        </p:nvSpPr>
        <p:spPr>
          <a:xfrm>
            <a:off x="2893370" y="450328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7" name="Square"/>
          <p:cNvSpPr/>
          <p:nvPr/>
        </p:nvSpPr>
        <p:spPr>
          <a:xfrm>
            <a:off x="1648770" y="450328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8" name="Square"/>
          <p:cNvSpPr/>
          <p:nvPr/>
        </p:nvSpPr>
        <p:spPr>
          <a:xfrm>
            <a:off x="2271070" y="450328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9" name="Square"/>
          <p:cNvSpPr/>
          <p:nvPr/>
        </p:nvSpPr>
        <p:spPr>
          <a:xfrm>
            <a:off x="1013770" y="509824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0" name="Square"/>
          <p:cNvSpPr/>
          <p:nvPr/>
        </p:nvSpPr>
        <p:spPr>
          <a:xfrm>
            <a:off x="2893370" y="509824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1" name="Square"/>
          <p:cNvSpPr/>
          <p:nvPr/>
        </p:nvSpPr>
        <p:spPr>
          <a:xfrm>
            <a:off x="1648770" y="509824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2" name="Square"/>
          <p:cNvSpPr/>
          <p:nvPr/>
        </p:nvSpPr>
        <p:spPr>
          <a:xfrm>
            <a:off x="2271070" y="509824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3" name="Square"/>
          <p:cNvSpPr/>
          <p:nvPr/>
        </p:nvSpPr>
        <p:spPr>
          <a:xfrm>
            <a:off x="1013770" y="569320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4" name="Square"/>
          <p:cNvSpPr/>
          <p:nvPr/>
        </p:nvSpPr>
        <p:spPr>
          <a:xfrm>
            <a:off x="2893370" y="569320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5" name="Square"/>
          <p:cNvSpPr/>
          <p:nvPr/>
        </p:nvSpPr>
        <p:spPr>
          <a:xfrm>
            <a:off x="1648770" y="569320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6" name="Square"/>
          <p:cNvSpPr/>
          <p:nvPr/>
        </p:nvSpPr>
        <p:spPr>
          <a:xfrm>
            <a:off x="2271070" y="569320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7" name="Step 1"/>
          <p:cNvSpPr/>
          <p:nvPr/>
        </p:nvSpPr>
        <p:spPr>
          <a:xfrm>
            <a:off x="1751297" y="6288163"/>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508" name="Square"/>
          <p:cNvSpPr/>
          <p:nvPr/>
        </p:nvSpPr>
        <p:spPr>
          <a:xfrm>
            <a:off x="3876990" y="393752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09" name="Square"/>
          <p:cNvSpPr/>
          <p:nvPr/>
        </p:nvSpPr>
        <p:spPr>
          <a:xfrm>
            <a:off x="5756590" y="393752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0" name="W"/>
          <p:cNvSpPr/>
          <p:nvPr/>
        </p:nvSpPr>
        <p:spPr>
          <a:xfrm>
            <a:off x="3874663" y="452790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511" name="Square"/>
          <p:cNvSpPr/>
          <p:nvPr/>
        </p:nvSpPr>
        <p:spPr>
          <a:xfrm>
            <a:off x="4509663" y="394370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2" name="Square"/>
          <p:cNvSpPr/>
          <p:nvPr/>
        </p:nvSpPr>
        <p:spPr>
          <a:xfrm>
            <a:off x="5134290" y="393752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3" name="Square"/>
          <p:cNvSpPr/>
          <p:nvPr/>
        </p:nvSpPr>
        <p:spPr>
          <a:xfrm>
            <a:off x="5756590" y="453248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4" name="Square"/>
          <p:cNvSpPr/>
          <p:nvPr/>
        </p:nvSpPr>
        <p:spPr>
          <a:xfrm>
            <a:off x="4511990" y="453248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5" name="Square"/>
          <p:cNvSpPr/>
          <p:nvPr/>
        </p:nvSpPr>
        <p:spPr>
          <a:xfrm>
            <a:off x="5134290" y="453248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6" name="Square"/>
          <p:cNvSpPr/>
          <p:nvPr/>
        </p:nvSpPr>
        <p:spPr>
          <a:xfrm>
            <a:off x="3876990" y="51274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7" name="Square"/>
          <p:cNvSpPr/>
          <p:nvPr/>
        </p:nvSpPr>
        <p:spPr>
          <a:xfrm>
            <a:off x="5756590" y="512745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8" name="Square"/>
          <p:cNvSpPr/>
          <p:nvPr/>
        </p:nvSpPr>
        <p:spPr>
          <a:xfrm>
            <a:off x="4511990" y="51274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19" name="Square"/>
          <p:cNvSpPr/>
          <p:nvPr/>
        </p:nvSpPr>
        <p:spPr>
          <a:xfrm>
            <a:off x="5134290" y="512745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0" name="Square"/>
          <p:cNvSpPr/>
          <p:nvPr/>
        </p:nvSpPr>
        <p:spPr>
          <a:xfrm>
            <a:off x="3876990" y="57224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1" name="Square"/>
          <p:cNvSpPr/>
          <p:nvPr/>
        </p:nvSpPr>
        <p:spPr>
          <a:xfrm>
            <a:off x="5756590" y="572241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2" name="Square"/>
          <p:cNvSpPr/>
          <p:nvPr/>
        </p:nvSpPr>
        <p:spPr>
          <a:xfrm>
            <a:off x="4511990" y="57224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3" name="Square"/>
          <p:cNvSpPr/>
          <p:nvPr/>
        </p:nvSpPr>
        <p:spPr>
          <a:xfrm>
            <a:off x="5134290" y="572241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4" name="Step 2"/>
          <p:cNvSpPr/>
          <p:nvPr/>
        </p:nvSpPr>
        <p:spPr>
          <a:xfrm>
            <a:off x="4639916" y="6317372"/>
            <a:ext cx="851460"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525" name="Square"/>
          <p:cNvSpPr/>
          <p:nvPr/>
        </p:nvSpPr>
        <p:spPr>
          <a:xfrm>
            <a:off x="6752910" y="393117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6" name="Square"/>
          <p:cNvSpPr/>
          <p:nvPr/>
        </p:nvSpPr>
        <p:spPr>
          <a:xfrm>
            <a:off x="8632510"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7" name="Square"/>
          <p:cNvSpPr/>
          <p:nvPr/>
        </p:nvSpPr>
        <p:spPr>
          <a:xfrm>
            <a:off x="6750583" y="45215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8" name="Square"/>
          <p:cNvSpPr/>
          <p:nvPr/>
        </p:nvSpPr>
        <p:spPr>
          <a:xfrm>
            <a:off x="7385583" y="39373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9" name="Square"/>
          <p:cNvSpPr/>
          <p:nvPr/>
        </p:nvSpPr>
        <p:spPr>
          <a:xfrm>
            <a:off x="8010210"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0" name="Square"/>
          <p:cNvSpPr/>
          <p:nvPr/>
        </p:nvSpPr>
        <p:spPr>
          <a:xfrm>
            <a:off x="8632510"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1" name="W"/>
          <p:cNvSpPr/>
          <p:nvPr/>
        </p:nvSpPr>
        <p:spPr>
          <a:xfrm>
            <a:off x="7387910" y="4526139"/>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532" name="Square"/>
          <p:cNvSpPr/>
          <p:nvPr/>
        </p:nvSpPr>
        <p:spPr>
          <a:xfrm>
            <a:off x="8010210"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3" name="Square"/>
          <p:cNvSpPr/>
          <p:nvPr/>
        </p:nvSpPr>
        <p:spPr>
          <a:xfrm>
            <a:off x="6752910"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4" name="Square"/>
          <p:cNvSpPr/>
          <p:nvPr/>
        </p:nvSpPr>
        <p:spPr>
          <a:xfrm>
            <a:off x="8632510"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5" name="Square"/>
          <p:cNvSpPr/>
          <p:nvPr/>
        </p:nvSpPr>
        <p:spPr>
          <a:xfrm>
            <a:off x="7387910"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6" name="Square"/>
          <p:cNvSpPr/>
          <p:nvPr/>
        </p:nvSpPr>
        <p:spPr>
          <a:xfrm>
            <a:off x="8010210"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7" name="Square"/>
          <p:cNvSpPr/>
          <p:nvPr/>
        </p:nvSpPr>
        <p:spPr>
          <a:xfrm>
            <a:off x="6752910"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8" name="Square"/>
          <p:cNvSpPr/>
          <p:nvPr/>
        </p:nvSpPr>
        <p:spPr>
          <a:xfrm>
            <a:off x="8632510"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39" name="Square"/>
          <p:cNvSpPr/>
          <p:nvPr/>
        </p:nvSpPr>
        <p:spPr>
          <a:xfrm>
            <a:off x="7387910"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0" name="Square"/>
          <p:cNvSpPr/>
          <p:nvPr/>
        </p:nvSpPr>
        <p:spPr>
          <a:xfrm>
            <a:off x="8010210"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1" name="Step 3"/>
          <p:cNvSpPr/>
          <p:nvPr/>
        </p:nvSpPr>
        <p:spPr>
          <a:xfrm>
            <a:off x="7515837" y="6311022"/>
            <a:ext cx="851459"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542" name="Square"/>
          <p:cNvSpPr/>
          <p:nvPr/>
        </p:nvSpPr>
        <p:spPr>
          <a:xfrm>
            <a:off x="9616130" y="393117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3" name="Square"/>
          <p:cNvSpPr/>
          <p:nvPr/>
        </p:nvSpPr>
        <p:spPr>
          <a:xfrm>
            <a:off x="11495729"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4" name="W"/>
          <p:cNvSpPr/>
          <p:nvPr/>
        </p:nvSpPr>
        <p:spPr>
          <a:xfrm>
            <a:off x="9613803" y="452155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545" name="Square"/>
          <p:cNvSpPr/>
          <p:nvPr/>
        </p:nvSpPr>
        <p:spPr>
          <a:xfrm>
            <a:off x="10248802" y="39373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6" name="Square"/>
          <p:cNvSpPr/>
          <p:nvPr/>
        </p:nvSpPr>
        <p:spPr>
          <a:xfrm>
            <a:off x="10873429"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7" name="Square"/>
          <p:cNvSpPr/>
          <p:nvPr/>
        </p:nvSpPr>
        <p:spPr>
          <a:xfrm>
            <a:off x="11495729"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8" name="Square"/>
          <p:cNvSpPr/>
          <p:nvPr/>
        </p:nvSpPr>
        <p:spPr>
          <a:xfrm>
            <a:off x="10251129" y="452613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49" name="Square"/>
          <p:cNvSpPr/>
          <p:nvPr/>
        </p:nvSpPr>
        <p:spPr>
          <a:xfrm>
            <a:off x="10873429"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0" name="Square"/>
          <p:cNvSpPr/>
          <p:nvPr/>
        </p:nvSpPr>
        <p:spPr>
          <a:xfrm>
            <a:off x="9616130"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1" name="Square"/>
          <p:cNvSpPr/>
          <p:nvPr/>
        </p:nvSpPr>
        <p:spPr>
          <a:xfrm>
            <a:off x="11495729"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2" name="Square"/>
          <p:cNvSpPr/>
          <p:nvPr/>
        </p:nvSpPr>
        <p:spPr>
          <a:xfrm>
            <a:off x="10251129"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3" name="Square"/>
          <p:cNvSpPr/>
          <p:nvPr/>
        </p:nvSpPr>
        <p:spPr>
          <a:xfrm>
            <a:off x="10873429"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4" name="Square"/>
          <p:cNvSpPr/>
          <p:nvPr/>
        </p:nvSpPr>
        <p:spPr>
          <a:xfrm>
            <a:off x="9616130"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5" name="Square"/>
          <p:cNvSpPr/>
          <p:nvPr/>
        </p:nvSpPr>
        <p:spPr>
          <a:xfrm>
            <a:off x="11495729"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6" name="Square"/>
          <p:cNvSpPr/>
          <p:nvPr/>
        </p:nvSpPr>
        <p:spPr>
          <a:xfrm>
            <a:off x="10251129"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7" name="Square"/>
          <p:cNvSpPr/>
          <p:nvPr/>
        </p:nvSpPr>
        <p:spPr>
          <a:xfrm>
            <a:off x="10873429"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8" name="Step 4"/>
          <p:cNvSpPr/>
          <p:nvPr/>
        </p:nvSpPr>
        <p:spPr>
          <a:xfrm>
            <a:off x="10379056" y="6311022"/>
            <a:ext cx="851459"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4</a:t>
            </a:r>
          </a:p>
        </p:txBody>
      </p:sp>
      <p:sp>
        <p:nvSpPr>
          <p:cNvPr id="559" name="None"/>
          <p:cNvSpPr txBox="1"/>
          <p:nvPr/>
        </p:nvSpPr>
        <p:spPr>
          <a:xfrm>
            <a:off x="1572138" y="2973946"/>
            <a:ext cx="120977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None</a:t>
            </a:r>
          </a:p>
        </p:txBody>
      </p:sp>
      <p:sp>
        <p:nvSpPr>
          <p:cNvPr id="560" name="Down"/>
          <p:cNvSpPr txBox="1"/>
          <p:nvPr/>
        </p:nvSpPr>
        <p:spPr>
          <a:xfrm>
            <a:off x="4419953" y="2973946"/>
            <a:ext cx="129138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Down</a:t>
            </a:r>
          </a:p>
        </p:txBody>
      </p:sp>
      <p:sp>
        <p:nvSpPr>
          <p:cNvPr id="561" name="Right"/>
          <p:cNvSpPr txBox="1"/>
          <p:nvPr/>
        </p:nvSpPr>
        <p:spPr>
          <a:xfrm>
            <a:off x="7362369" y="2973946"/>
            <a:ext cx="115839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Right</a:t>
            </a:r>
          </a:p>
        </p:txBody>
      </p:sp>
      <p:sp>
        <p:nvSpPr>
          <p:cNvPr id="562" name="Left"/>
          <p:cNvSpPr txBox="1"/>
          <p:nvPr/>
        </p:nvSpPr>
        <p:spPr>
          <a:xfrm>
            <a:off x="10382764" y="2973946"/>
            <a:ext cx="84404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Left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he solution"/>
          <p:cNvSpPr txBox="1"/>
          <p:nvPr>
            <p:ph type="body" idx="13"/>
          </p:nvPr>
        </p:nvSpPr>
        <p:spPr>
          <a:prstGeom prst="rect">
            <a:avLst/>
          </a:prstGeom>
        </p:spPr>
        <p:txBody>
          <a:bodyPr/>
          <a:lstStyle/>
          <a:p>
            <a:pPr/>
            <a:r>
              <a:t>The solution</a:t>
            </a:r>
          </a:p>
        </p:txBody>
      </p:sp>
      <p:sp>
        <p:nvSpPr>
          <p:cNvPr id="567" name="Dead end step"/>
          <p:cNvSpPr txBox="1"/>
          <p:nvPr>
            <p:ph type="title"/>
          </p:nvPr>
        </p:nvSpPr>
        <p:spPr>
          <a:prstGeom prst="rect">
            <a:avLst/>
          </a:prstGeom>
        </p:spPr>
        <p:txBody>
          <a:bodyPr/>
          <a:lstStyle>
            <a:lvl1pPr defTabSz="467359">
              <a:spcBef>
                <a:spcPts val="2200"/>
              </a:spcBef>
              <a:defRPr sz="4800"/>
            </a:lvl1pPr>
          </a:lstStyle>
          <a:p>
            <a:pPr/>
            <a:r>
              <a:t>Dead end step</a:t>
            </a:r>
          </a:p>
        </p:txBody>
      </p:sp>
      <p:sp>
        <p:nvSpPr>
          <p:cNvPr id="568" name="W"/>
          <p:cNvSpPr/>
          <p:nvPr/>
        </p:nvSpPr>
        <p:spPr>
          <a:xfrm>
            <a:off x="1013770" y="3908319"/>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569" name="Square"/>
          <p:cNvSpPr/>
          <p:nvPr/>
        </p:nvSpPr>
        <p:spPr>
          <a:xfrm>
            <a:off x="2893370" y="390831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0" name="Square"/>
          <p:cNvSpPr/>
          <p:nvPr/>
        </p:nvSpPr>
        <p:spPr>
          <a:xfrm>
            <a:off x="1648770" y="390831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1" name="Square"/>
          <p:cNvSpPr/>
          <p:nvPr/>
        </p:nvSpPr>
        <p:spPr>
          <a:xfrm>
            <a:off x="1013770" y="450328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2" name="Square"/>
          <p:cNvSpPr/>
          <p:nvPr/>
        </p:nvSpPr>
        <p:spPr>
          <a:xfrm>
            <a:off x="2271070" y="390831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3" name="Square"/>
          <p:cNvSpPr/>
          <p:nvPr/>
        </p:nvSpPr>
        <p:spPr>
          <a:xfrm>
            <a:off x="2893370" y="450328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4" name="Square"/>
          <p:cNvSpPr/>
          <p:nvPr/>
        </p:nvSpPr>
        <p:spPr>
          <a:xfrm>
            <a:off x="1648770" y="450328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5" name="Square"/>
          <p:cNvSpPr/>
          <p:nvPr/>
        </p:nvSpPr>
        <p:spPr>
          <a:xfrm>
            <a:off x="2271070" y="450328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6" name="Square"/>
          <p:cNvSpPr/>
          <p:nvPr/>
        </p:nvSpPr>
        <p:spPr>
          <a:xfrm>
            <a:off x="1013770" y="509824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7" name="Square"/>
          <p:cNvSpPr/>
          <p:nvPr/>
        </p:nvSpPr>
        <p:spPr>
          <a:xfrm>
            <a:off x="2893370" y="509824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8" name="Square"/>
          <p:cNvSpPr/>
          <p:nvPr/>
        </p:nvSpPr>
        <p:spPr>
          <a:xfrm>
            <a:off x="1648770" y="509824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79" name="Square"/>
          <p:cNvSpPr/>
          <p:nvPr/>
        </p:nvSpPr>
        <p:spPr>
          <a:xfrm>
            <a:off x="2271070" y="509824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0" name="Square"/>
          <p:cNvSpPr/>
          <p:nvPr/>
        </p:nvSpPr>
        <p:spPr>
          <a:xfrm>
            <a:off x="1013770" y="569320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1" name="Square"/>
          <p:cNvSpPr/>
          <p:nvPr/>
        </p:nvSpPr>
        <p:spPr>
          <a:xfrm>
            <a:off x="2893370" y="569320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2" name="Square"/>
          <p:cNvSpPr/>
          <p:nvPr/>
        </p:nvSpPr>
        <p:spPr>
          <a:xfrm>
            <a:off x="1648770" y="569320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3" name="Square"/>
          <p:cNvSpPr/>
          <p:nvPr/>
        </p:nvSpPr>
        <p:spPr>
          <a:xfrm>
            <a:off x="2271070" y="569320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4" name="Step 1"/>
          <p:cNvSpPr/>
          <p:nvPr/>
        </p:nvSpPr>
        <p:spPr>
          <a:xfrm>
            <a:off x="1751297" y="6288163"/>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585" name="Square"/>
          <p:cNvSpPr/>
          <p:nvPr/>
        </p:nvSpPr>
        <p:spPr>
          <a:xfrm>
            <a:off x="3876990" y="393752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6" name="Square"/>
          <p:cNvSpPr/>
          <p:nvPr/>
        </p:nvSpPr>
        <p:spPr>
          <a:xfrm>
            <a:off x="5756590" y="393752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7" name="Square"/>
          <p:cNvSpPr/>
          <p:nvPr/>
        </p:nvSpPr>
        <p:spPr>
          <a:xfrm>
            <a:off x="3874663" y="452790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88" name="W"/>
          <p:cNvSpPr/>
          <p:nvPr/>
        </p:nvSpPr>
        <p:spPr>
          <a:xfrm>
            <a:off x="4509663" y="394370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589" name="Square"/>
          <p:cNvSpPr/>
          <p:nvPr/>
        </p:nvSpPr>
        <p:spPr>
          <a:xfrm>
            <a:off x="5134290" y="393752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0" name="Square"/>
          <p:cNvSpPr/>
          <p:nvPr/>
        </p:nvSpPr>
        <p:spPr>
          <a:xfrm>
            <a:off x="5756590" y="453248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1" name="Square"/>
          <p:cNvSpPr/>
          <p:nvPr/>
        </p:nvSpPr>
        <p:spPr>
          <a:xfrm>
            <a:off x="4511990" y="453248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2" name="Square"/>
          <p:cNvSpPr/>
          <p:nvPr/>
        </p:nvSpPr>
        <p:spPr>
          <a:xfrm>
            <a:off x="5134290" y="453248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3" name="Square"/>
          <p:cNvSpPr/>
          <p:nvPr/>
        </p:nvSpPr>
        <p:spPr>
          <a:xfrm>
            <a:off x="3876990" y="51274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4" name="Square"/>
          <p:cNvSpPr/>
          <p:nvPr/>
        </p:nvSpPr>
        <p:spPr>
          <a:xfrm>
            <a:off x="5756590" y="512745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5" name="Square"/>
          <p:cNvSpPr/>
          <p:nvPr/>
        </p:nvSpPr>
        <p:spPr>
          <a:xfrm>
            <a:off x="4511990" y="51274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6" name="Square"/>
          <p:cNvSpPr/>
          <p:nvPr/>
        </p:nvSpPr>
        <p:spPr>
          <a:xfrm>
            <a:off x="5134290" y="512745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7" name="Square"/>
          <p:cNvSpPr/>
          <p:nvPr/>
        </p:nvSpPr>
        <p:spPr>
          <a:xfrm>
            <a:off x="3876990" y="57224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8" name="Square"/>
          <p:cNvSpPr/>
          <p:nvPr/>
        </p:nvSpPr>
        <p:spPr>
          <a:xfrm>
            <a:off x="5756590" y="572241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9" name="Square"/>
          <p:cNvSpPr/>
          <p:nvPr/>
        </p:nvSpPr>
        <p:spPr>
          <a:xfrm>
            <a:off x="4511990" y="57224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0" name="Square"/>
          <p:cNvSpPr/>
          <p:nvPr/>
        </p:nvSpPr>
        <p:spPr>
          <a:xfrm>
            <a:off x="5134290" y="572241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1" name="Step 2"/>
          <p:cNvSpPr/>
          <p:nvPr/>
        </p:nvSpPr>
        <p:spPr>
          <a:xfrm>
            <a:off x="4639916" y="6317372"/>
            <a:ext cx="851460"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602" name="W"/>
          <p:cNvSpPr/>
          <p:nvPr/>
        </p:nvSpPr>
        <p:spPr>
          <a:xfrm>
            <a:off x="6752910" y="3931178"/>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603" name="Square"/>
          <p:cNvSpPr/>
          <p:nvPr/>
        </p:nvSpPr>
        <p:spPr>
          <a:xfrm>
            <a:off x="8632510"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4" name="Square"/>
          <p:cNvSpPr/>
          <p:nvPr/>
        </p:nvSpPr>
        <p:spPr>
          <a:xfrm>
            <a:off x="6750583" y="45215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5" name="Square"/>
          <p:cNvSpPr/>
          <p:nvPr/>
        </p:nvSpPr>
        <p:spPr>
          <a:xfrm>
            <a:off x="7385583" y="39373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6" name="Square"/>
          <p:cNvSpPr/>
          <p:nvPr/>
        </p:nvSpPr>
        <p:spPr>
          <a:xfrm>
            <a:off x="8010210"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7" name="Square"/>
          <p:cNvSpPr/>
          <p:nvPr/>
        </p:nvSpPr>
        <p:spPr>
          <a:xfrm>
            <a:off x="8632510"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8" name="Square"/>
          <p:cNvSpPr/>
          <p:nvPr/>
        </p:nvSpPr>
        <p:spPr>
          <a:xfrm>
            <a:off x="7387910" y="452613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09" name="Square"/>
          <p:cNvSpPr/>
          <p:nvPr/>
        </p:nvSpPr>
        <p:spPr>
          <a:xfrm>
            <a:off x="8010210"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0" name="Square"/>
          <p:cNvSpPr/>
          <p:nvPr/>
        </p:nvSpPr>
        <p:spPr>
          <a:xfrm>
            <a:off x="6752910"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1" name="Square"/>
          <p:cNvSpPr/>
          <p:nvPr/>
        </p:nvSpPr>
        <p:spPr>
          <a:xfrm>
            <a:off x="8632510"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2" name="Square"/>
          <p:cNvSpPr/>
          <p:nvPr/>
        </p:nvSpPr>
        <p:spPr>
          <a:xfrm>
            <a:off x="7387910"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3" name="Square"/>
          <p:cNvSpPr/>
          <p:nvPr/>
        </p:nvSpPr>
        <p:spPr>
          <a:xfrm>
            <a:off x="8010210"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4" name="Square"/>
          <p:cNvSpPr/>
          <p:nvPr/>
        </p:nvSpPr>
        <p:spPr>
          <a:xfrm>
            <a:off x="6752910"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5" name="Square"/>
          <p:cNvSpPr/>
          <p:nvPr/>
        </p:nvSpPr>
        <p:spPr>
          <a:xfrm>
            <a:off x="8632510"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6" name="Square"/>
          <p:cNvSpPr/>
          <p:nvPr/>
        </p:nvSpPr>
        <p:spPr>
          <a:xfrm>
            <a:off x="7387910"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7" name="Square"/>
          <p:cNvSpPr/>
          <p:nvPr/>
        </p:nvSpPr>
        <p:spPr>
          <a:xfrm>
            <a:off x="8010210"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18" name="Step 3"/>
          <p:cNvSpPr/>
          <p:nvPr/>
        </p:nvSpPr>
        <p:spPr>
          <a:xfrm>
            <a:off x="7515837" y="6311022"/>
            <a:ext cx="851459"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619" name="Square"/>
          <p:cNvSpPr/>
          <p:nvPr/>
        </p:nvSpPr>
        <p:spPr>
          <a:xfrm>
            <a:off x="9616130" y="393117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0" name="Square"/>
          <p:cNvSpPr/>
          <p:nvPr/>
        </p:nvSpPr>
        <p:spPr>
          <a:xfrm>
            <a:off x="11495729"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1" name="Square"/>
          <p:cNvSpPr/>
          <p:nvPr/>
        </p:nvSpPr>
        <p:spPr>
          <a:xfrm>
            <a:off x="9613803" y="45215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2" name="W"/>
          <p:cNvSpPr/>
          <p:nvPr/>
        </p:nvSpPr>
        <p:spPr>
          <a:xfrm>
            <a:off x="10248802" y="393735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623" name="Square"/>
          <p:cNvSpPr/>
          <p:nvPr/>
        </p:nvSpPr>
        <p:spPr>
          <a:xfrm>
            <a:off x="10873429" y="393117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4" name="Square"/>
          <p:cNvSpPr/>
          <p:nvPr/>
        </p:nvSpPr>
        <p:spPr>
          <a:xfrm>
            <a:off x="11495729"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5" name="Square"/>
          <p:cNvSpPr/>
          <p:nvPr/>
        </p:nvSpPr>
        <p:spPr>
          <a:xfrm>
            <a:off x="10251129" y="452613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6" name="Square"/>
          <p:cNvSpPr/>
          <p:nvPr/>
        </p:nvSpPr>
        <p:spPr>
          <a:xfrm>
            <a:off x="10873429" y="452613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7" name="Square"/>
          <p:cNvSpPr/>
          <p:nvPr/>
        </p:nvSpPr>
        <p:spPr>
          <a:xfrm>
            <a:off x="9616130"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8" name="Square"/>
          <p:cNvSpPr/>
          <p:nvPr/>
        </p:nvSpPr>
        <p:spPr>
          <a:xfrm>
            <a:off x="11495729"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9" name="Square"/>
          <p:cNvSpPr/>
          <p:nvPr/>
        </p:nvSpPr>
        <p:spPr>
          <a:xfrm>
            <a:off x="10251129" y="51211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30" name="Square"/>
          <p:cNvSpPr/>
          <p:nvPr/>
        </p:nvSpPr>
        <p:spPr>
          <a:xfrm>
            <a:off x="10873429" y="512110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31" name="Square"/>
          <p:cNvSpPr/>
          <p:nvPr/>
        </p:nvSpPr>
        <p:spPr>
          <a:xfrm>
            <a:off x="9616130"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32" name="Square"/>
          <p:cNvSpPr/>
          <p:nvPr/>
        </p:nvSpPr>
        <p:spPr>
          <a:xfrm>
            <a:off x="11495729"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33" name="Square"/>
          <p:cNvSpPr/>
          <p:nvPr/>
        </p:nvSpPr>
        <p:spPr>
          <a:xfrm>
            <a:off x="10251129" y="571606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34" name="Square"/>
          <p:cNvSpPr/>
          <p:nvPr/>
        </p:nvSpPr>
        <p:spPr>
          <a:xfrm>
            <a:off x="10873429" y="571606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35" name="Step 4"/>
          <p:cNvSpPr/>
          <p:nvPr/>
        </p:nvSpPr>
        <p:spPr>
          <a:xfrm>
            <a:off x="10379056" y="6311022"/>
            <a:ext cx="851459"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4</a:t>
            </a:r>
          </a:p>
        </p:txBody>
      </p:sp>
      <p:sp>
        <p:nvSpPr>
          <p:cNvPr id="636" name="None"/>
          <p:cNvSpPr txBox="1"/>
          <p:nvPr/>
        </p:nvSpPr>
        <p:spPr>
          <a:xfrm>
            <a:off x="1572138" y="2973946"/>
            <a:ext cx="120977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None</a:t>
            </a:r>
          </a:p>
        </p:txBody>
      </p:sp>
      <p:sp>
        <p:nvSpPr>
          <p:cNvPr id="637" name="Right"/>
          <p:cNvSpPr txBox="1"/>
          <p:nvPr/>
        </p:nvSpPr>
        <p:spPr>
          <a:xfrm>
            <a:off x="4419953" y="2973946"/>
            <a:ext cx="115839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Right</a:t>
            </a:r>
          </a:p>
        </p:txBody>
      </p:sp>
      <p:sp>
        <p:nvSpPr>
          <p:cNvPr id="638" name="Left"/>
          <p:cNvSpPr txBox="1"/>
          <p:nvPr/>
        </p:nvSpPr>
        <p:spPr>
          <a:xfrm>
            <a:off x="7362369" y="2973946"/>
            <a:ext cx="84404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Left</a:t>
            </a:r>
          </a:p>
        </p:txBody>
      </p:sp>
      <p:sp>
        <p:nvSpPr>
          <p:cNvPr id="639" name="Right"/>
          <p:cNvSpPr txBox="1"/>
          <p:nvPr/>
        </p:nvSpPr>
        <p:spPr>
          <a:xfrm>
            <a:off x="10382764" y="2973946"/>
            <a:ext cx="115839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Right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The solution"/>
          <p:cNvSpPr txBox="1"/>
          <p:nvPr>
            <p:ph type="body" idx="13"/>
          </p:nvPr>
        </p:nvSpPr>
        <p:spPr>
          <a:prstGeom prst="rect">
            <a:avLst/>
          </a:prstGeom>
        </p:spPr>
        <p:txBody>
          <a:bodyPr/>
          <a:lstStyle/>
          <a:p>
            <a:pPr/>
            <a:r>
              <a:t>The solution</a:t>
            </a:r>
          </a:p>
        </p:txBody>
      </p:sp>
      <p:sp>
        <p:nvSpPr>
          <p:cNvPr id="644" name="frame"/>
          <p:cNvSpPr txBox="1"/>
          <p:nvPr>
            <p:ph type="title"/>
          </p:nvPr>
        </p:nvSpPr>
        <p:spPr>
          <a:prstGeom prst="rect">
            <a:avLst/>
          </a:prstGeom>
        </p:spPr>
        <p:txBody>
          <a:bodyPr/>
          <a:lstStyle>
            <a:lvl1pPr defTabSz="467359">
              <a:spcBef>
                <a:spcPts val="2200"/>
              </a:spcBef>
              <a:defRPr sz="4800"/>
            </a:lvl1pPr>
          </a:lstStyle>
          <a:p>
            <a:pPr/>
            <a:r>
              <a:t>frame</a:t>
            </a:r>
          </a:p>
        </p:txBody>
      </p:sp>
      <p:sp>
        <p:nvSpPr>
          <p:cNvPr id="645" name="frame 1, count 0…"/>
          <p:cNvSpPr/>
          <p:nvPr/>
        </p:nvSpPr>
        <p:spPr>
          <a:xfrm>
            <a:off x="506642" y="6285690"/>
            <a:ext cx="2350169" cy="3009950"/>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latin typeface="+mn-lt"/>
                <a:ea typeface="+mn-ea"/>
                <a:cs typeface="+mn-cs"/>
                <a:sym typeface="DIN Condensed"/>
              </a:defRPr>
            </a:pPr>
            <a:r>
              <a:t>frame 1, count 0</a:t>
            </a:r>
          </a:p>
          <a:p>
            <a:pPr algn="ctr">
              <a:lnSpc>
                <a:spcPct val="80000"/>
              </a:lnSpc>
              <a:spcBef>
                <a:spcPts val="0"/>
              </a:spcBef>
              <a:defRPr cap="all" sz="2800">
                <a:latin typeface="+mn-lt"/>
                <a:ea typeface="+mn-ea"/>
                <a:cs typeface="+mn-cs"/>
                <a:sym typeface="DIN Condensed"/>
              </a:defRPr>
            </a:pPr>
            <a:r>
              <a:t>frame 2, count 1</a:t>
            </a:r>
          </a:p>
          <a:p>
            <a:pPr algn="ctr">
              <a:lnSpc>
                <a:spcPct val="80000"/>
              </a:lnSpc>
              <a:spcBef>
                <a:spcPts val="0"/>
              </a:spcBef>
              <a:defRPr cap="all" sz="2800">
                <a:latin typeface="+mn-lt"/>
                <a:ea typeface="+mn-ea"/>
                <a:cs typeface="+mn-cs"/>
                <a:sym typeface="DIN Condensed"/>
              </a:defRPr>
            </a:pPr>
            <a:r>
              <a:t>frame 3, count 2</a:t>
            </a:r>
          </a:p>
          <a:p>
            <a:pPr algn="ctr">
              <a:lnSpc>
                <a:spcPct val="80000"/>
              </a:lnSpc>
              <a:spcBef>
                <a:spcPts val="0"/>
              </a:spcBef>
              <a:defRPr cap="all" sz="2800">
                <a:latin typeface="+mn-lt"/>
                <a:ea typeface="+mn-ea"/>
                <a:cs typeface="+mn-cs"/>
                <a:sym typeface="DIN Condensed"/>
              </a:defRPr>
            </a:pPr>
            <a:r>
              <a:t>.</a:t>
            </a:r>
          </a:p>
          <a:p>
            <a:pPr algn="ctr">
              <a:lnSpc>
                <a:spcPct val="80000"/>
              </a:lnSpc>
              <a:spcBef>
                <a:spcPts val="0"/>
              </a:spcBef>
              <a:defRPr cap="all" sz="2800">
                <a:latin typeface="+mn-lt"/>
                <a:ea typeface="+mn-ea"/>
                <a:cs typeface="+mn-cs"/>
                <a:sym typeface="DIN Condensed"/>
              </a:defRPr>
            </a:pPr>
            <a:r>
              <a:t>.</a:t>
            </a:r>
          </a:p>
          <a:p>
            <a:pPr algn="ctr">
              <a:lnSpc>
                <a:spcPct val="80000"/>
              </a:lnSpc>
              <a:spcBef>
                <a:spcPts val="0"/>
              </a:spcBef>
              <a:defRPr cap="all" sz="2800">
                <a:latin typeface="+mn-lt"/>
                <a:ea typeface="+mn-ea"/>
                <a:cs typeface="+mn-cs"/>
                <a:sym typeface="DIN Condensed"/>
              </a:defRPr>
            </a:pPr>
            <a:r>
              <a:t>.</a:t>
            </a:r>
          </a:p>
          <a:p>
            <a:pPr algn="ctr">
              <a:lnSpc>
                <a:spcPct val="80000"/>
              </a:lnSpc>
              <a:spcBef>
                <a:spcPts val="0"/>
              </a:spcBef>
              <a:defRPr cap="all" sz="2800">
                <a:latin typeface="+mn-lt"/>
                <a:ea typeface="+mn-ea"/>
                <a:cs typeface="+mn-cs"/>
                <a:sym typeface="DIN Condensed"/>
              </a:defRPr>
            </a:pPr>
            <a:r>
              <a:t>frame n, count n</a:t>
            </a:r>
          </a:p>
        </p:txBody>
      </p:sp>
      <p:sp>
        <p:nvSpPr>
          <p:cNvPr id="646" name="W"/>
          <p:cNvSpPr/>
          <p:nvPr/>
        </p:nvSpPr>
        <p:spPr>
          <a:xfrm>
            <a:off x="505770" y="234476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647" name="Square"/>
          <p:cNvSpPr/>
          <p:nvPr/>
        </p:nvSpPr>
        <p:spPr>
          <a:xfrm>
            <a:off x="2385370" y="234476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48" name="Square"/>
          <p:cNvSpPr/>
          <p:nvPr/>
        </p:nvSpPr>
        <p:spPr>
          <a:xfrm>
            <a:off x="1140770" y="234476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49" name="Square"/>
          <p:cNvSpPr/>
          <p:nvPr/>
        </p:nvSpPr>
        <p:spPr>
          <a:xfrm>
            <a:off x="505770" y="293972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0" name="Square"/>
          <p:cNvSpPr/>
          <p:nvPr/>
        </p:nvSpPr>
        <p:spPr>
          <a:xfrm>
            <a:off x="1763070" y="234476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1" name="Square"/>
          <p:cNvSpPr/>
          <p:nvPr/>
        </p:nvSpPr>
        <p:spPr>
          <a:xfrm>
            <a:off x="2385370" y="293972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2" name="Square"/>
          <p:cNvSpPr/>
          <p:nvPr/>
        </p:nvSpPr>
        <p:spPr>
          <a:xfrm>
            <a:off x="1140770" y="293972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3" name="Square"/>
          <p:cNvSpPr/>
          <p:nvPr/>
        </p:nvSpPr>
        <p:spPr>
          <a:xfrm>
            <a:off x="1763070" y="293972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4" name="Square"/>
          <p:cNvSpPr/>
          <p:nvPr/>
        </p:nvSpPr>
        <p:spPr>
          <a:xfrm>
            <a:off x="505770" y="353468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5" name="Square"/>
          <p:cNvSpPr/>
          <p:nvPr/>
        </p:nvSpPr>
        <p:spPr>
          <a:xfrm>
            <a:off x="2385370" y="353468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6" name="Square"/>
          <p:cNvSpPr/>
          <p:nvPr/>
        </p:nvSpPr>
        <p:spPr>
          <a:xfrm>
            <a:off x="1140770" y="353468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7" name="Square"/>
          <p:cNvSpPr/>
          <p:nvPr/>
        </p:nvSpPr>
        <p:spPr>
          <a:xfrm>
            <a:off x="1763070" y="353468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8" name="Square"/>
          <p:cNvSpPr/>
          <p:nvPr/>
        </p:nvSpPr>
        <p:spPr>
          <a:xfrm>
            <a:off x="505770" y="412964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9" name="Square"/>
          <p:cNvSpPr/>
          <p:nvPr/>
        </p:nvSpPr>
        <p:spPr>
          <a:xfrm>
            <a:off x="2385370" y="412964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0" name="Square"/>
          <p:cNvSpPr/>
          <p:nvPr/>
        </p:nvSpPr>
        <p:spPr>
          <a:xfrm>
            <a:off x="1140770" y="412964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1" name="Square"/>
          <p:cNvSpPr/>
          <p:nvPr/>
        </p:nvSpPr>
        <p:spPr>
          <a:xfrm>
            <a:off x="1763070" y="412964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2" name="Frame 1"/>
          <p:cNvSpPr/>
          <p:nvPr/>
        </p:nvSpPr>
        <p:spPr>
          <a:xfrm>
            <a:off x="1134128" y="4724608"/>
            <a:ext cx="1069798"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Frame 1</a:t>
            </a:r>
          </a:p>
        </p:txBody>
      </p:sp>
      <p:sp>
        <p:nvSpPr>
          <p:cNvPr id="663" name="Square"/>
          <p:cNvSpPr/>
          <p:nvPr/>
        </p:nvSpPr>
        <p:spPr>
          <a:xfrm>
            <a:off x="3368990" y="237397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4" name="Square"/>
          <p:cNvSpPr/>
          <p:nvPr/>
        </p:nvSpPr>
        <p:spPr>
          <a:xfrm>
            <a:off x="5248590" y="237397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5" name="W"/>
          <p:cNvSpPr/>
          <p:nvPr/>
        </p:nvSpPr>
        <p:spPr>
          <a:xfrm>
            <a:off x="3366663" y="2964350"/>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666" name="Square"/>
          <p:cNvSpPr/>
          <p:nvPr/>
        </p:nvSpPr>
        <p:spPr>
          <a:xfrm>
            <a:off x="4001663" y="23801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7" name="Square"/>
          <p:cNvSpPr/>
          <p:nvPr/>
        </p:nvSpPr>
        <p:spPr>
          <a:xfrm>
            <a:off x="4626290" y="237397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8" name="Square"/>
          <p:cNvSpPr/>
          <p:nvPr/>
        </p:nvSpPr>
        <p:spPr>
          <a:xfrm>
            <a:off x="5248590" y="296893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69" name="Square"/>
          <p:cNvSpPr/>
          <p:nvPr/>
        </p:nvSpPr>
        <p:spPr>
          <a:xfrm>
            <a:off x="4003990" y="296893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0" name="Square"/>
          <p:cNvSpPr/>
          <p:nvPr/>
        </p:nvSpPr>
        <p:spPr>
          <a:xfrm>
            <a:off x="4626290" y="296893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1" name="Square"/>
          <p:cNvSpPr/>
          <p:nvPr/>
        </p:nvSpPr>
        <p:spPr>
          <a:xfrm>
            <a:off x="3368990" y="356389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2" name="Square"/>
          <p:cNvSpPr/>
          <p:nvPr/>
        </p:nvSpPr>
        <p:spPr>
          <a:xfrm>
            <a:off x="5248590" y="356389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3" name="Square"/>
          <p:cNvSpPr/>
          <p:nvPr/>
        </p:nvSpPr>
        <p:spPr>
          <a:xfrm>
            <a:off x="4003990" y="356389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4" name="Square"/>
          <p:cNvSpPr/>
          <p:nvPr/>
        </p:nvSpPr>
        <p:spPr>
          <a:xfrm>
            <a:off x="4626290" y="356389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5" name="Square"/>
          <p:cNvSpPr/>
          <p:nvPr/>
        </p:nvSpPr>
        <p:spPr>
          <a:xfrm>
            <a:off x="3368990" y="415885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6" name="Square"/>
          <p:cNvSpPr/>
          <p:nvPr/>
        </p:nvSpPr>
        <p:spPr>
          <a:xfrm>
            <a:off x="5248590" y="415885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7" name="Square"/>
          <p:cNvSpPr/>
          <p:nvPr/>
        </p:nvSpPr>
        <p:spPr>
          <a:xfrm>
            <a:off x="4003990" y="415885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8" name="Square"/>
          <p:cNvSpPr/>
          <p:nvPr/>
        </p:nvSpPr>
        <p:spPr>
          <a:xfrm>
            <a:off x="4626290" y="415885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79" name="Frame 2"/>
          <p:cNvSpPr/>
          <p:nvPr/>
        </p:nvSpPr>
        <p:spPr>
          <a:xfrm>
            <a:off x="4022747" y="4753818"/>
            <a:ext cx="1069798"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Frame 2</a:t>
            </a:r>
          </a:p>
        </p:txBody>
      </p:sp>
      <p:sp>
        <p:nvSpPr>
          <p:cNvPr id="680" name="Square"/>
          <p:cNvSpPr/>
          <p:nvPr/>
        </p:nvSpPr>
        <p:spPr>
          <a:xfrm>
            <a:off x="6244910" y="236762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1" name="Square"/>
          <p:cNvSpPr/>
          <p:nvPr/>
        </p:nvSpPr>
        <p:spPr>
          <a:xfrm>
            <a:off x="8124510" y="236762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2" name="Square"/>
          <p:cNvSpPr/>
          <p:nvPr/>
        </p:nvSpPr>
        <p:spPr>
          <a:xfrm>
            <a:off x="6242583" y="29580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3" name="Square"/>
          <p:cNvSpPr/>
          <p:nvPr/>
        </p:nvSpPr>
        <p:spPr>
          <a:xfrm>
            <a:off x="6877583" y="237380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4" name="Square"/>
          <p:cNvSpPr/>
          <p:nvPr/>
        </p:nvSpPr>
        <p:spPr>
          <a:xfrm>
            <a:off x="7502210" y="236762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5" name="Square"/>
          <p:cNvSpPr/>
          <p:nvPr/>
        </p:nvSpPr>
        <p:spPr>
          <a:xfrm>
            <a:off x="8124510" y="296258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6" name="W"/>
          <p:cNvSpPr/>
          <p:nvPr/>
        </p:nvSpPr>
        <p:spPr>
          <a:xfrm>
            <a:off x="6879910" y="296258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687" name="Square"/>
          <p:cNvSpPr/>
          <p:nvPr/>
        </p:nvSpPr>
        <p:spPr>
          <a:xfrm>
            <a:off x="7502210" y="296258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8" name="Square"/>
          <p:cNvSpPr/>
          <p:nvPr/>
        </p:nvSpPr>
        <p:spPr>
          <a:xfrm>
            <a:off x="6244910" y="355754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89" name="Square"/>
          <p:cNvSpPr/>
          <p:nvPr/>
        </p:nvSpPr>
        <p:spPr>
          <a:xfrm>
            <a:off x="8124510" y="355754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0" name="Square"/>
          <p:cNvSpPr/>
          <p:nvPr/>
        </p:nvSpPr>
        <p:spPr>
          <a:xfrm>
            <a:off x="6879910" y="355754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1" name="Square"/>
          <p:cNvSpPr/>
          <p:nvPr/>
        </p:nvSpPr>
        <p:spPr>
          <a:xfrm>
            <a:off x="7502210" y="355754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2" name="Square"/>
          <p:cNvSpPr/>
          <p:nvPr/>
        </p:nvSpPr>
        <p:spPr>
          <a:xfrm>
            <a:off x="6244910" y="415250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3" name="Square"/>
          <p:cNvSpPr/>
          <p:nvPr/>
        </p:nvSpPr>
        <p:spPr>
          <a:xfrm>
            <a:off x="8124510" y="415250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4" name="Square"/>
          <p:cNvSpPr/>
          <p:nvPr/>
        </p:nvSpPr>
        <p:spPr>
          <a:xfrm>
            <a:off x="6879910" y="415250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5" name="Square"/>
          <p:cNvSpPr/>
          <p:nvPr/>
        </p:nvSpPr>
        <p:spPr>
          <a:xfrm>
            <a:off x="7502210" y="415250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6" name="Frame 3"/>
          <p:cNvSpPr/>
          <p:nvPr/>
        </p:nvSpPr>
        <p:spPr>
          <a:xfrm>
            <a:off x="6898667" y="4747468"/>
            <a:ext cx="1069799"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Frame 3</a:t>
            </a:r>
          </a:p>
        </p:txBody>
      </p:sp>
      <p:sp>
        <p:nvSpPr>
          <p:cNvPr id="697" name="Square"/>
          <p:cNvSpPr/>
          <p:nvPr/>
        </p:nvSpPr>
        <p:spPr>
          <a:xfrm>
            <a:off x="9108130" y="2367624"/>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8" name="Square"/>
          <p:cNvSpPr/>
          <p:nvPr/>
        </p:nvSpPr>
        <p:spPr>
          <a:xfrm>
            <a:off x="10987729" y="2367624"/>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9" name="W"/>
          <p:cNvSpPr/>
          <p:nvPr/>
        </p:nvSpPr>
        <p:spPr>
          <a:xfrm>
            <a:off x="9105803" y="2958000"/>
            <a:ext cx="508001" cy="508001"/>
          </a:xfrm>
          <a:prstGeom prst="rect">
            <a:avLst/>
          </a:prstGeom>
          <a:solidFill>
            <a:srgbClr val="FFFFFF">
              <a:alpha val="50000"/>
            </a:srgbClr>
          </a:solidFill>
          <a:ln w="25400">
            <a:solidFill>
              <a:srgbClr val="5B5854">
                <a:alpha val="50000"/>
              </a:srgb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700" name="Square"/>
          <p:cNvSpPr/>
          <p:nvPr/>
        </p:nvSpPr>
        <p:spPr>
          <a:xfrm>
            <a:off x="9740802" y="2373800"/>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1" name="Square"/>
          <p:cNvSpPr/>
          <p:nvPr/>
        </p:nvSpPr>
        <p:spPr>
          <a:xfrm>
            <a:off x="10365429" y="2367624"/>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2" name="Square"/>
          <p:cNvSpPr/>
          <p:nvPr/>
        </p:nvSpPr>
        <p:spPr>
          <a:xfrm>
            <a:off x="10987729" y="2962585"/>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3" name="Square"/>
          <p:cNvSpPr/>
          <p:nvPr/>
        </p:nvSpPr>
        <p:spPr>
          <a:xfrm>
            <a:off x="9743129" y="2962585"/>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4" name="Square"/>
          <p:cNvSpPr/>
          <p:nvPr/>
        </p:nvSpPr>
        <p:spPr>
          <a:xfrm>
            <a:off x="10365429" y="2962585"/>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5" name="Square"/>
          <p:cNvSpPr/>
          <p:nvPr/>
        </p:nvSpPr>
        <p:spPr>
          <a:xfrm>
            <a:off x="9108130" y="3557546"/>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6" name="Square"/>
          <p:cNvSpPr/>
          <p:nvPr/>
        </p:nvSpPr>
        <p:spPr>
          <a:xfrm>
            <a:off x="10987729" y="3557546"/>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7" name="Square"/>
          <p:cNvSpPr/>
          <p:nvPr/>
        </p:nvSpPr>
        <p:spPr>
          <a:xfrm>
            <a:off x="9743129" y="3557546"/>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8" name="Square"/>
          <p:cNvSpPr/>
          <p:nvPr/>
        </p:nvSpPr>
        <p:spPr>
          <a:xfrm>
            <a:off x="10365429" y="3557546"/>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09" name="Square"/>
          <p:cNvSpPr/>
          <p:nvPr/>
        </p:nvSpPr>
        <p:spPr>
          <a:xfrm>
            <a:off x="9108130" y="4152507"/>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10" name="Square"/>
          <p:cNvSpPr/>
          <p:nvPr/>
        </p:nvSpPr>
        <p:spPr>
          <a:xfrm>
            <a:off x="10987729" y="4152507"/>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11" name="Square"/>
          <p:cNvSpPr/>
          <p:nvPr/>
        </p:nvSpPr>
        <p:spPr>
          <a:xfrm>
            <a:off x="9743129" y="4152507"/>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12" name="Square"/>
          <p:cNvSpPr/>
          <p:nvPr/>
        </p:nvSpPr>
        <p:spPr>
          <a:xfrm>
            <a:off x="10365429" y="4152507"/>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13" name="Frame 4"/>
          <p:cNvSpPr/>
          <p:nvPr/>
        </p:nvSpPr>
        <p:spPr>
          <a:xfrm>
            <a:off x="9761886" y="4747467"/>
            <a:ext cx="1069799" cy="462283"/>
          </a:xfrm>
          <a:prstGeom prst="rect">
            <a:avLst/>
          </a:prstGeom>
          <a:solidFill>
            <a:schemeClr val="accent3">
              <a:alpha val="5000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Frame 4</a:t>
            </a:r>
          </a:p>
        </p:txBody>
      </p:sp>
      <p:sp>
        <p:nvSpPr>
          <p:cNvPr id="714" name="Dictionary &lt;Frame, StepCount&gt;"/>
          <p:cNvSpPr txBox="1"/>
          <p:nvPr/>
        </p:nvSpPr>
        <p:spPr>
          <a:xfrm>
            <a:off x="2949593" y="8582367"/>
            <a:ext cx="639224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Dictionary &lt;Frame, StepCount&gt;</a:t>
            </a:r>
          </a:p>
        </p:txBody>
      </p:sp>
      <p:sp>
        <p:nvSpPr>
          <p:cNvPr id="715" name="Frame 4 == Frame 2, steps count 3 &gt;= steps count 1"/>
          <p:cNvSpPr/>
          <p:nvPr/>
        </p:nvSpPr>
        <p:spPr>
          <a:xfrm>
            <a:off x="2969134" y="7081592"/>
            <a:ext cx="6618225" cy="462283"/>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232323"/>
                </a:solidFill>
                <a:latin typeface="+mn-lt"/>
                <a:ea typeface="+mn-ea"/>
                <a:cs typeface="+mn-cs"/>
                <a:sym typeface="DIN Condensed"/>
              </a:defRPr>
            </a:lvl1pPr>
          </a:lstStyle>
          <a:p>
            <a:pPr/>
            <a:r>
              <a:t>Frame 4 == Frame 2, steps count 3 &gt;= steps count 1</a:t>
            </a:r>
          </a:p>
        </p:txBody>
      </p:sp>
      <p:sp>
        <p:nvSpPr>
          <p:cNvPr id="716" name="❌"/>
          <p:cNvSpPr txBox="1"/>
          <p:nvPr/>
        </p:nvSpPr>
        <p:spPr>
          <a:xfrm>
            <a:off x="9477635" y="2558657"/>
            <a:ext cx="1638301" cy="210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Apple Color Emoji"/>
                <a:ea typeface="Apple Color Emoji"/>
                <a:cs typeface="Apple Color Emoji"/>
                <a:sym typeface="Apple Color Emoji"/>
              </a:defRPr>
            </a:lvl1pPr>
          </a:lstStyle>
          <a:p>
            <a:pPr/>
            <a:r>
              <a:t>❌</a:t>
            </a:r>
          </a:p>
        </p:txBody>
      </p:sp>
      <p:sp>
        <p:nvSpPr>
          <p:cNvPr id="717" name="Line"/>
          <p:cNvSpPr/>
          <p:nvPr/>
        </p:nvSpPr>
        <p:spPr>
          <a:xfrm flipV="1">
            <a:off x="2971110" y="5110198"/>
            <a:ext cx="6703978" cy="1857278"/>
          </a:xfrm>
          <a:prstGeom prst="line">
            <a:avLst/>
          </a:prstGeom>
          <a:ln w="38100">
            <a:solidFill>
              <a:schemeClr val="accent5"/>
            </a:solidFill>
            <a:miter lim="400000"/>
            <a:headEnd type="triangle"/>
            <a:tailEnd type="oval"/>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extLst/>
          </a:blip>
          <a:stretch>
            <a:fillRect/>
          </a:stretch>
        </p:blipFill>
        <p:spPr>
          <a:xfrm>
            <a:off x="7054415" y="2749550"/>
            <a:ext cx="5347570" cy="5372100"/>
          </a:xfrm>
          <a:prstGeom prst="rect">
            <a:avLst/>
          </a:prstGeom>
          <a:ln w="12700">
            <a:miter lim="400000"/>
          </a:ln>
        </p:spPr>
      </p:pic>
      <p:sp>
        <p:nvSpPr>
          <p:cNvPr id="172" name="The rules"/>
          <p:cNvSpPr txBox="1"/>
          <p:nvPr>
            <p:ph type="body" idx="13"/>
          </p:nvPr>
        </p:nvSpPr>
        <p:spPr>
          <a:prstGeom prst="rect">
            <a:avLst/>
          </a:prstGeom>
        </p:spPr>
        <p:txBody>
          <a:bodyPr/>
          <a:lstStyle/>
          <a:p>
            <a:pPr/>
            <a:r>
              <a:t>The rules</a:t>
            </a:r>
          </a:p>
        </p:txBody>
      </p:sp>
      <p:sp>
        <p:nvSpPr>
          <p:cNvPr id="173" name="The rules"/>
          <p:cNvSpPr txBox="1"/>
          <p:nvPr>
            <p:ph type="title"/>
          </p:nvPr>
        </p:nvSpPr>
        <p:spPr>
          <a:prstGeom prst="rect">
            <a:avLst/>
          </a:prstGeom>
        </p:spPr>
        <p:txBody>
          <a:bodyPr/>
          <a:lstStyle>
            <a:lvl1pPr defTabSz="467359">
              <a:spcBef>
                <a:spcPts val="2200"/>
              </a:spcBef>
              <a:defRPr sz="4800"/>
            </a:lvl1pPr>
          </a:lstStyle>
          <a:p>
            <a:pPr/>
            <a:r>
              <a:t>The rules</a:t>
            </a:r>
          </a:p>
        </p:txBody>
      </p:sp>
      <p:sp>
        <p:nvSpPr>
          <p:cNvPr id="174" name="SWAP: when never you move the white block, it will swap with other block.…"/>
          <p:cNvSpPr txBox="1"/>
          <p:nvPr>
            <p:ph type="body" sz="half" idx="1"/>
          </p:nvPr>
        </p:nvSpPr>
        <p:spPr>
          <a:prstGeom prst="rect">
            <a:avLst/>
          </a:prstGeom>
        </p:spPr>
        <p:txBody>
          <a:bodyPr/>
          <a:lstStyle/>
          <a:p>
            <a:pPr/>
            <a:r>
              <a:t>SWAP: when never you move the white block, it will swap with other block.</a:t>
            </a:r>
          </a:p>
          <a:p>
            <a:pPr/>
            <a:r>
              <a:t>GOAL: is to find the shortest way to make those blocks in this order.</a:t>
            </a:r>
          </a:p>
          <a:p>
            <a:pPr/>
            <a:r>
              <a:t>EXAMPLE: if white block moved right, it would swap with the red block on the right.</a:t>
            </a:r>
          </a:p>
        </p:txBody>
      </p:sp>
      <p:pic>
        <p:nvPicPr>
          <p:cNvPr id="175" name="Image" descr="Image"/>
          <p:cNvPicPr>
            <a:picLocks noChangeAspect="1"/>
          </p:cNvPicPr>
          <p:nvPr/>
        </p:nvPicPr>
        <p:blipFill>
          <a:blip r:embed="rId3">
            <a:extLst/>
          </a:blip>
          <a:stretch>
            <a:fillRect/>
          </a:stretch>
        </p:blipFill>
        <p:spPr>
          <a:xfrm>
            <a:off x="7029450" y="2736850"/>
            <a:ext cx="5397500" cy="5397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463867 0.000000" origin="layout" pathEditMode="relative">
                                      <p:cBhvr>
                                        <p:cTn id="6" dur="1000" fill="hold"/>
                                        <p:tgtEl>
                                          <p:spTgt spid="17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the solution"/>
          <p:cNvSpPr txBox="1"/>
          <p:nvPr>
            <p:ph type="body" idx="13"/>
          </p:nvPr>
        </p:nvSpPr>
        <p:spPr>
          <a:prstGeom prst="rect">
            <a:avLst/>
          </a:prstGeom>
        </p:spPr>
        <p:txBody>
          <a:bodyPr/>
          <a:lstStyle/>
          <a:p>
            <a:pPr/>
            <a:r>
              <a:t>the solution</a:t>
            </a:r>
          </a:p>
        </p:txBody>
      </p:sp>
      <p:sp>
        <p:nvSpPr>
          <p:cNvPr id="720" name="frame model"/>
          <p:cNvSpPr txBox="1"/>
          <p:nvPr>
            <p:ph type="title"/>
          </p:nvPr>
        </p:nvSpPr>
        <p:spPr>
          <a:prstGeom prst="rect">
            <a:avLst/>
          </a:prstGeom>
        </p:spPr>
        <p:txBody>
          <a:bodyPr/>
          <a:lstStyle>
            <a:lvl1pPr defTabSz="467359">
              <a:spcBef>
                <a:spcPts val="2200"/>
              </a:spcBef>
              <a:defRPr sz="4800"/>
            </a:lvl1pPr>
          </a:lstStyle>
          <a:p>
            <a:pPr/>
            <a:r>
              <a:t>frame model</a:t>
            </a:r>
          </a:p>
        </p:txBody>
      </p:sp>
      <p:pic>
        <p:nvPicPr>
          <p:cNvPr id="721" name="Image" descr="Image"/>
          <p:cNvPicPr>
            <a:picLocks noChangeAspect="1"/>
          </p:cNvPicPr>
          <p:nvPr/>
        </p:nvPicPr>
        <p:blipFill>
          <a:blip r:embed="rId2">
            <a:extLst/>
          </a:blip>
          <a:stretch>
            <a:fillRect/>
          </a:stretch>
        </p:blipFill>
        <p:spPr>
          <a:xfrm>
            <a:off x="496277" y="2495016"/>
            <a:ext cx="10996246" cy="296272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the solution"/>
          <p:cNvSpPr txBox="1"/>
          <p:nvPr>
            <p:ph type="body" idx="13"/>
          </p:nvPr>
        </p:nvSpPr>
        <p:spPr>
          <a:prstGeom prst="rect">
            <a:avLst/>
          </a:prstGeom>
        </p:spPr>
        <p:txBody>
          <a:bodyPr/>
          <a:lstStyle/>
          <a:p>
            <a:pPr/>
            <a:r>
              <a:t>the solution</a:t>
            </a:r>
          </a:p>
        </p:txBody>
      </p:sp>
      <p:sp>
        <p:nvSpPr>
          <p:cNvPr id="724" name="improved results"/>
          <p:cNvSpPr txBox="1"/>
          <p:nvPr>
            <p:ph type="title"/>
          </p:nvPr>
        </p:nvSpPr>
        <p:spPr>
          <a:prstGeom prst="rect">
            <a:avLst/>
          </a:prstGeom>
        </p:spPr>
        <p:txBody>
          <a:bodyPr/>
          <a:lstStyle>
            <a:lvl1pPr defTabSz="467359">
              <a:spcBef>
                <a:spcPts val="2200"/>
              </a:spcBef>
              <a:defRPr sz="4800"/>
            </a:lvl1pPr>
          </a:lstStyle>
          <a:p>
            <a:pPr/>
            <a:r>
              <a:t>improved results</a:t>
            </a:r>
          </a:p>
        </p:txBody>
      </p:sp>
      <p:sp>
        <p:nvSpPr>
          <p:cNvPr id="725" name="Frames before: 10,000,000 +…"/>
          <p:cNvSpPr txBox="1"/>
          <p:nvPr>
            <p:ph type="body" idx="1"/>
          </p:nvPr>
        </p:nvSpPr>
        <p:spPr>
          <a:prstGeom prst="rect">
            <a:avLst/>
          </a:prstGeom>
        </p:spPr>
        <p:txBody>
          <a:bodyPr/>
          <a:lstStyle/>
          <a:p>
            <a:pPr/>
            <a:r>
              <a:t>Frames before: </a:t>
            </a:r>
            <a:r>
              <a:rPr>
                <a:solidFill>
                  <a:schemeClr val="accent5"/>
                </a:solidFill>
              </a:rPr>
              <a:t>10,000,000 +</a:t>
            </a:r>
          </a:p>
          <a:p>
            <a:pPr/>
            <a:r>
              <a:t>Frames after: </a:t>
            </a:r>
            <a:r>
              <a:rPr>
                <a:solidFill>
                  <a:schemeClr val="accent3"/>
                </a:solidFill>
              </a:rPr>
              <a:t>102960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Resources"/>
          <p:cNvSpPr txBox="1"/>
          <p:nvPr>
            <p:ph type="body" idx="13"/>
          </p:nvPr>
        </p:nvSpPr>
        <p:spPr>
          <a:prstGeom prst="rect">
            <a:avLst/>
          </a:prstGeom>
        </p:spPr>
        <p:txBody>
          <a:bodyPr/>
          <a:lstStyle/>
          <a:p>
            <a:pPr/>
            <a:r>
              <a:t>Resources</a:t>
            </a:r>
          </a:p>
        </p:txBody>
      </p:sp>
      <p:sp>
        <p:nvSpPr>
          <p:cNvPr id="728" name="useful resources"/>
          <p:cNvSpPr txBox="1"/>
          <p:nvPr>
            <p:ph type="title"/>
          </p:nvPr>
        </p:nvSpPr>
        <p:spPr>
          <a:prstGeom prst="rect">
            <a:avLst/>
          </a:prstGeom>
        </p:spPr>
        <p:txBody>
          <a:bodyPr/>
          <a:lstStyle>
            <a:lvl1pPr defTabSz="467359">
              <a:spcBef>
                <a:spcPts val="2200"/>
              </a:spcBef>
              <a:defRPr sz="4800"/>
            </a:lvl1pPr>
          </a:lstStyle>
          <a:p>
            <a:pPr/>
            <a:r>
              <a:t>useful resources</a:t>
            </a:r>
          </a:p>
        </p:txBody>
      </p:sp>
      <p:sp>
        <p:nvSpPr>
          <p:cNvPr id="729" name="https://github.com/raywenderlich/swift-algorithm-club/tree/master/Graph…"/>
          <p:cNvSpPr txBox="1"/>
          <p:nvPr>
            <p:ph type="body" idx="1"/>
          </p:nvPr>
        </p:nvSpPr>
        <p:spPr>
          <a:prstGeom prst="rect">
            <a:avLst/>
          </a:prstGeom>
        </p:spPr>
        <p:txBody>
          <a:bodyPr/>
          <a:lstStyle/>
          <a:p>
            <a:pPr/>
            <a:r>
              <a:rPr u="sng">
                <a:solidFill>
                  <a:schemeClr val="accent1"/>
                </a:solidFill>
                <a:hlinkClick r:id="rId2" invalidUrl="" action="" tgtFrame="" tooltip="" history="1" highlightClick="0" endSnd="0"/>
              </a:rPr>
              <a:t>https://github.com/raywenderlich/swift-algorithm-club/tree/master/Graph</a:t>
            </a:r>
          </a:p>
          <a:p>
            <a:pPr/>
            <a:r>
              <a:rPr u="sng">
                <a:solidFill>
                  <a:schemeClr val="accent1"/>
                </a:solidFill>
                <a:hlinkClick r:id="rId3" invalidUrl="" action="" tgtFrame="" tooltip="" history="1" highlightClick="0" endSnd="0"/>
              </a:rPr>
              <a:t>https://github.com/raywenderlich/swift-algorithm-club/tree/master/Breadth-First%20Search</a:t>
            </a:r>
          </a:p>
          <a:p>
            <a:pPr/>
            <a:r>
              <a:rPr u="sng">
                <a:solidFill>
                  <a:schemeClr val="accent1"/>
                </a:solidFill>
                <a:hlinkClick r:id="rId4" invalidUrl="" action="" tgtFrame="" tooltip="" history="1" highlightClick="0" endSnd="0"/>
              </a:rPr>
              <a:t>https://github.com/raywenderlich/swift-algorithm-club/tree/master/Depth-First%20Search</a:t>
            </a:r>
          </a:p>
          <a:p>
            <a:pPr/>
            <a:r>
              <a:rPr u="sng">
                <a:solidFill>
                  <a:schemeClr val="accent1"/>
                </a:solidFill>
                <a:hlinkClick r:id="rId5" invalidUrl="" action="" tgtFrame="" tooltip="" history="1" highlightClick="0" endSnd="0"/>
              </a:rPr>
              <a:t>https://github.com/LawrenceHan/Puzzle-iOS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eeking excellent"/>
          <p:cNvSpPr txBox="1"/>
          <p:nvPr>
            <p:ph type="body" idx="13"/>
          </p:nvPr>
        </p:nvSpPr>
        <p:spPr>
          <a:xfrm>
            <a:off x="6743700" y="2641600"/>
            <a:ext cx="5395513" cy="2493775"/>
          </a:xfrm>
          <a:prstGeom prst="rect">
            <a:avLst/>
          </a:prstGeom>
        </p:spPr>
        <p:txBody>
          <a:bodyPr/>
          <a:lstStyle/>
          <a:p>
            <a:pPr/>
            <a:r>
              <a:t>seeking excellent</a:t>
            </a:r>
          </a:p>
        </p:txBody>
      </p:sp>
      <p:sp>
        <p:nvSpPr>
          <p:cNvPr id="732" name="Lawrence"/>
          <p:cNvSpPr txBox="1"/>
          <p:nvPr>
            <p:ph type="body" idx="15"/>
          </p:nvPr>
        </p:nvSpPr>
        <p:spPr>
          <a:xfrm>
            <a:off x="6743700" y="7789334"/>
            <a:ext cx="5395513" cy="863603"/>
          </a:xfrm>
          <a:prstGeom prst="rect">
            <a:avLst/>
          </a:prstGeom>
        </p:spPr>
        <p:txBody>
          <a:bodyPr/>
          <a:lstStyle/>
          <a:p>
            <a:pPr/>
            <a:r>
              <a:t>Lawrence</a:t>
            </a:r>
          </a:p>
        </p:txBody>
      </p:sp>
      <p:sp>
        <p:nvSpPr>
          <p:cNvPr id="733" name="Rectangle"/>
          <p:cNvSpPr/>
          <p:nvPr/>
        </p:nvSpPr>
        <p:spPr>
          <a:xfrm>
            <a:off x="-7756" y="16480"/>
            <a:ext cx="6437313" cy="74270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34" name="Rectangle"/>
          <p:cNvSpPr/>
          <p:nvPr/>
        </p:nvSpPr>
        <p:spPr>
          <a:xfrm>
            <a:off x="0" y="9003621"/>
            <a:ext cx="6437313" cy="742709"/>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pic>
        <p:nvPicPr>
          <p:cNvPr id="735" name="WechatIMG1.jpeg" descr="WechatIMG1.jpeg"/>
          <p:cNvPicPr>
            <a:picLocks noChangeAspect="1"/>
          </p:cNvPicPr>
          <p:nvPr>
            <p:ph type="pic" idx="14"/>
          </p:nvPr>
        </p:nvPicPr>
        <p:blipFill>
          <a:blip r:embed="rId3">
            <a:extLst/>
          </a:blip>
          <a:srcRect l="555" t="0" r="555" b="0"/>
          <a:stretch>
            <a:fillRect/>
          </a:stretch>
        </p:blipFill>
        <p:spPr>
          <a:xfrm>
            <a:off x="0" y="661181"/>
            <a:ext cx="6437228" cy="8431239"/>
          </a:xfrm>
          <a:prstGeom prst="rect">
            <a:avLst/>
          </a:prstGeom>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the solution"/>
          <p:cNvSpPr txBox="1"/>
          <p:nvPr>
            <p:ph type="body" idx="13"/>
          </p:nvPr>
        </p:nvSpPr>
        <p:spPr>
          <a:prstGeom prst="rect">
            <a:avLst/>
          </a:prstGeom>
        </p:spPr>
        <p:txBody>
          <a:bodyPr/>
          <a:lstStyle/>
          <a:p>
            <a:pPr/>
            <a:r>
              <a:t>the solution</a:t>
            </a:r>
          </a:p>
        </p:txBody>
      </p:sp>
      <p:sp>
        <p:nvSpPr>
          <p:cNvPr id="740" name="multiple results"/>
          <p:cNvSpPr txBox="1"/>
          <p:nvPr>
            <p:ph type="title"/>
          </p:nvPr>
        </p:nvSpPr>
        <p:spPr>
          <a:prstGeom prst="rect">
            <a:avLst/>
          </a:prstGeom>
        </p:spPr>
        <p:txBody>
          <a:bodyPr/>
          <a:lstStyle>
            <a:lvl1pPr defTabSz="467359">
              <a:spcBef>
                <a:spcPts val="2200"/>
              </a:spcBef>
              <a:defRPr sz="4800"/>
            </a:lvl1pPr>
          </a:lstStyle>
          <a:p>
            <a:pPr/>
            <a:r>
              <a:t>multiple results</a:t>
            </a:r>
          </a:p>
        </p:txBody>
      </p:sp>
      <p:sp>
        <p:nvSpPr>
          <p:cNvPr id="741" name="W"/>
          <p:cNvSpPr/>
          <p:nvPr/>
        </p:nvSpPr>
        <p:spPr>
          <a:xfrm>
            <a:off x="3636659" y="256874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742" name="Square"/>
          <p:cNvSpPr/>
          <p:nvPr/>
        </p:nvSpPr>
        <p:spPr>
          <a:xfrm>
            <a:off x="5516259" y="256874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3" name="Square"/>
          <p:cNvSpPr/>
          <p:nvPr/>
        </p:nvSpPr>
        <p:spPr>
          <a:xfrm>
            <a:off x="4271659" y="256874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4" name="Square"/>
          <p:cNvSpPr/>
          <p:nvPr/>
        </p:nvSpPr>
        <p:spPr>
          <a:xfrm>
            <a:off x="3636659" y="316370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5" name="Square"/>
          <p:cNvSpPr/>
          <p:nvPr/>
        </p:nvSpPr>
        <p:spPr>
          <a:xfrm>
            <a:off x="4893959" y="256874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6" name="Square"/>
          <p:cNvSpPr/>
          <p:nvPr/>
        </p:nvSpPr>
        <p:spPr>
          <a:xfrm>
            <a:off x="5516259" y="316370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7" name="Square"/>
          <p:cNvSpPr/>
          <p:nvPr/>
        </p:nvSpPr>
        <p:spPr>
          <a:xfrm>
            <a:off x="4271659" y="316370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8" name="Square"/>
          <p:cNvSpPr/>
          <p:nvPr/>
        </p:nvSpPr>
        <p:spPr>
          <a:xfrm>
            <a:off x="4893959" y="316370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49" name="Square"/>
          <p:cNvSpPr/>
          <p:nvPr/>
        </p:nvSpPr>
        <p:spPr>
          <a:xfrm>
            <a:off x="3636659" y="375866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0" name="Square"/>
          <p:cNvSpPr/>
          <p:nvPr/>
        </p:nvSpPr>
        <p:spPr>
          <a:xfrm>
            <a:off x="5516259" y="375866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1" name="Square"/>
          <p:cNvSpPr/>
          <p:nvPr/>
        </p:nvSpPr>
        <p:spPr>
          <a:xfrm>
            <a:off x="4271659" y="375866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2" name="Square"/>
          <p:cNvSpPr/>
          <p:nvPr/>
        </p:nvSpPr>
        <p:spPr>
          <a:xfrm>
            <a:off x="4893959" y="375866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3" name="Square"/>
          <p:cNvSpPr/>
          <p:nvPr/>
        </p:nvSpPr>
        <p:spPr>
          <a:xfrm>
            <a:off x="3636659" y="435362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4" name="Square"/>
          <p:cNvSpPr/>
          <p:nvPr/>
        </p:nvSpPr>
        <p:spPr>
          <a:xfrm>
            <a:off x="5516259" y="435362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5" name="Square"/>
          <p:cNvSpPr/>
          <p:nvPr/>
        </p:nvSpPr>
        <p:spPr>
          <a:xfrm>
            <a:off x="4271659" y="4353628"/>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6" name="Square"/>
          <p:cNvSpPr/>
          <p:nvPr/>
        </p:nvSpPr>
        <p:spPr>
          <a:xfrm>
            <a:off x="4893959" y="4353628"/>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7" name="Step 1"/>
          <p:cNvSpPr/>
          <p:nvPr/>
        </p:nvSpPr>
        <p:spPr>
          <a:xfrm>
            <a:off x="4374186" y="4948589"/>
            <a:ext cx="851459"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758" name="Square"/>
          <p:cNvSpPr/>
          <p:nvPr/>
        </p:nvSpPr>
        <p:spPr>
          <a:xfrm>
            <a:off x="6499878" y="259795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59" name="Square"/>
          <p:cNvSpPr/>
          <p:nvPr/>
        </p:nvSpPr>
        <p:spPr>
          <a:xfrm>
            <a:off x="8379479" y="259795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0" name="Square"/>
          <p:cNvSpPr/>
          <p:nvPr/>
        </p:nvSpPr>
        <p:spPr>
          <a:xfrm>
            <a:off x="6497552" y="318833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1" name="W"/>
          <p:cNvSpPr/>
          <p:nvPr/>
        </p:nvSpPr>
        <p:spPr>
          <a:xfrm>
            <a:off x="7132552" y="2604130"/>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762" name="Square"/>
          <p:cNvSpPr/>
          <p:nvPr/>
        </p:nvSpPr>
        <p:spPr>
          <a:xfrm>
            <a:off x="7757179" y="259795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3" name="Square"/>
          <p:cNvSpPr/>
          <p:nvPr/>
        </p:nvSpPr>
        <p:spPr>
          <a:xfrm>
            <a:off x="8379479" y="319291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4" name="Square"/>
          <p:cNvSpPr/>
          <p:nvPr/>
        </p:nvSpPr>
        <p:spPr>
          <a:xfrm>
            <a:off x="7134879" y="319291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5" name="Square"/>
          <p:cNvSpPr/>
          <p:nvPr/>
        </p:nvSpPr>
        <p:spPr>
          <a:xfrm>
            <a:off x="7757179" y="319291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6" name="Square"/>
          <p:cNvSpPr/>
          <p:nvPr/>
        </p:nvSpPr>
        <p:spPr>
          <a:xfrm>
            <a:off x="6499878" y="378787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7" name="Square"/>
          <p:cNvSpPr/>
          <p:nvPr/>
        </p:nvSpPr>
        <p:spPr>
          <a:xfrm>
            <a:off x="8379479" y="378787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8" name="Square"/>
          <p:cNvSpPr/>
          <p:nvPr/>
        </p:nvSpPr>
        <p:spPr>
          <a:xfrm>
            <a:off x="7134879" y="378787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69" name="Square"/>
          <p:cNvSpPr/>
          <p:nvPr/>
        </p:nvSpPr>
        <p:spPr>
          <a:xfrm>
            <a:off x="7757179" y="378787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0" name="Square"/>
          <p:cNvSpPr/>
          <p:nvPr/>
        </p:nvSpPr>
        <p:spPr>
          <a:xfrm>
            <a:off x="6499878" y="438283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1" name="Square"/>
          <p:cNvSpPr/>
          <p:nvPr/>
        </p:nvSpPr>
        <p:spPr>
          <a:xfrm>
            <a:off x="8379479" y="438283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2" name="Square"/>
          <p:cNvSpPr/>
          <p:nvPr/>
        </p:nvSpPr>
        <p:spPr>
          <a:xfrm>
            <a:off x="7134879" y="438283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3" name="Square"/>
          <p:cNvSpPr/>
          <p:nvPr/>
        </p:nvSpPr>
        <p:spPr>
          <a:xfrm>
            <a:off x="7757179" y="438283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4" name="Step 2"/>
          <p:cNvSpPr/>
          <p:nvPr/>
        </p:nvSpPr>
        <p:spPr>
          <a:xfrm>
            <a:off x="7262805" y="4977798"/>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775" name="Square"/>
          <p:cNvSpPr/>
          <p:nvPr/>
        </p:nvSpPr>
        <p:spPr>
          <a:xfrm>
            <a:off x="9375799" y="259160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6" name="Square"/>
          <p:cNvSpPr/>
          <p:nvPr/>
        </p:nvSpPr>
        <p:spPr>
          <a:xfrm>
            <a:off x="11255399" y="259160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7" name="Square"/>
          <p:cNvSpPr/>
          <p:nvPr/>
        </p:nvSpPr>
        <p:spPr>
          <a:xfrm>
            <a:off x="9373472" y="318198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8" name="Square"/>
          <p:cNvSpPr/>
          <p:nvPr/>
        </p:nvSpPr>
        <p:spPr>
          <a:xfrm>
            <a:off x="10008472" y="259778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79" name="Square"/>
          <p:cNvSpPr/>
          <p:nvPr/>
        </p:nvSpPr>
        <p:spPr>
          <a:xfrm>
            <a:off x="10633099" y="259160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0" name="Square"/>
          <p:cNvSpPr/>
          <p:nvPr/>
        </p:nvSpPr>
        <p:spPr>
          <a:xfrm>
            <a:off x="11255399" y="318656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1" name="W"/>
          <p:cNvSpPr/>
          <p:nvPr/>
        </p:nvSpPr>
        <p:spPr>
          <a:xfrm>
            <a:off x="10010799" y="318656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782" name="Square"/>
          <p:cNvSpPr/>
          <p:nvPr/>
        </p:nvSpPr>
        <p:spPr>
          <a:xfrm>
            <a:off x="10633099" y="318656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3" name="Square"/>
          <p:cNvSpPr/>
          <p:nvPr/>
        </p:nvSpPr>
        <p:spPr>
          <a:xfrm>
            <a:off x="9375799" y="378152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4" name="Square"/>
          <p:cNvSpPr/>
          <p:nvPr/>
        </p:nvSpPr>
        <p:spPr>
          <a:xfrm>
            <a:off x="11255399" y="378152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5" name="Square"/>
          <p:cNvSpPr/>
          <p:nvPr/>
        </p:nvSpPr>
        <p:spPr>
          <a:xfrm>
            <a:off x="10010799" y="378152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6" name="Square"/>
          <p:cNvSpPr/>
          <p:nvPr/>
        </p:nvSpPr>
        <p:spPr>
          <a:xfrm>
            <a:off x="10633099" y="378152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7" name="Square"/>
          <p:cNvSpPr/>
          <p:nvPr/>
        </p:nvSpPr>
        <p:spPr>
          <a:xfrm>
            <a:off x="9375799" y="437648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8" name="Square"/>
          <p:cNvSpPr/>
          <p:nvPr/>
        </p:nvSpPr>
        <p:spPr>
          <a:xfrm>
            <a:off x="11255399" y="437648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89" name="Square"/>
          <p:cNvSpPr/>
          <p:nvPr/>
        </p:nvSpPr>
        <p:spPr>
          <a:xfrm>
            <a:off x="10010799" y="437648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0" name="Square"/>
          <p:cNvSpPr/>
          <p:nvPr/>
        </p:nvSpPr>
        <p:spPr>
          <a:xfrm>
            <a:off x="10633099" y="437648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1" name="Step 3"/>
          <p:cNvSpPr/>
          <p:nvPr/>
        </p:nvSpPr>
        <p:spPr>
          <a:xfrm>
            <a:off x="10138725" y="4971448"/>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792" name="W"/>
          <p:cNvSpPr/>
          <p:nvPr/>
        </p:nvSpPr>
        <p:spPr>
          <a:xfrm>
            <a:off x="3636659" y="6180420"/>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793" name="Square"/>
          <p:cNvSpPr/>
          <p:nvPr/>
        </p:nvSpPr>
        <p:spPr>
          <a:xfrm>
            <a:off x="5516259" y="618042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4" name="Square"/>
          <p:cNvSpPr/>
          <p:nvPr/>
        </p:nvSpPr>
        <p:spPr>
          <a:xfrm>
            <a:off x="4271659" y="618042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5" name="Square"/>
          <p:cNvSpPr/>
          <p:nvPr/>
        </p:nvSpPr>
        <p:spPr>
          <a:xfrm>
            <a:off x="3636659" y="677538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6" name="Square"/>
          <p:cNvSpPr/>
          <p:nvPr/>
        </p:nvSpPr>
        <p:spPr>
          <a:xfrm>
            <a:off x="4893959" y="618042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7" name="Square"/>
          <p:cNvSpPr/>
          <p:nvPr/>
        </p:nvSpPr>
        <p:spPr>
          <a:xfrm>
            <a:off x="5516259" y="677538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8" name="Square"/>
          <p:cNvSpPr/>
          <p:nvPr/>
        </p:nvSpPr>
        <p:spPr>
          <a:xfrm>
            <a:off x="4271659" y="677538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799" name="Square"/>
          <p:cNvSpPr/>
          <p:nvPr/>
        </p:nvSpPr>
        <p:spPr>
          <a:xfrm>
            <a:off x="4893959" y="677538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0" name="Square"/>
          <p:cNvSpPr/>
          <p:nvPr/>
        </p:nvSpPr>
        <p:spPr>
          <a:xfrm>
            <a:off x="3636659" y="737034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1" name="Square"/>
          <p:cNvSpPr/>
          <p:nvPr/>
        </p:nvSpPr>
        <p:spPr>
          <a:xfrm>
            <a:off x="5516259" y="737034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2" name="Square"/>
          <p:cNvSpPr/>
          <p:nvPr/>
        </p:nvSpPr>
        <p:spPr>
          <a:xfrm>
            <a:off x="4271659" y="737034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3" name="Square"/>
          <p:cNvSpPr/>
          <p:nvPr/>
        </p:nvSpPr>
        <p:spPr>
          <a:xfrm>
            <a:off x="4893959" y="737034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4" name="Square"/>
          <p:cNvSpPr/>
          <p:nvPr/>
        </p:nvSpPr>
        <p:spPr>
          <a:xfrm>
            <a:off x="3636659" y="796530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5" name="Square"/>
          <p:cNvSpPr/>
          <p:nvPr/>
        </p:nvSpPr>
        <p:spPr>
          <a:xfrm>
            <a:off x="5516259" y="796530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6" name="Square"/>
          <p:cNvSpPr/>
          <p:nvPr/>
        </p:nvSpPr>
        <p:spPr>
          <a:xfrm>
            <a:off x="4271659" y="796530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7" name="Square"/>
          <p:cNvSpPr/>
          <p:nvPr/>
        </p:nvSpPr>
        <p:spPr>
          <a:xfrm>
            <a:off x="4893959" y="796530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08" name="Step 1"/>
          <p:cNvSpPr/>
          <p:nvPr/>
        </p:nvSpPr>
        <p:spPr>
          <a:xfrm>
            <a:off x="4374186" y="8560263"/>
            <a:ext cx="851459"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809" name="Square"/>
          <p:cNvSpPr/>
          <p:nvPr/>
        </p:nvSpPr>
        <p:spPr>
          <a:xfrm>
            <a:off x="6499878" y="6209629"/>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0" name="Square"/>
          <p:cNvSpPr/>
          <p:nvPr/>
        </p:nvSpPr>
        <p:spPr>
          <a:xfrm>
            <a:off x="8379479" y="620962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1" name="W"/>
          <p:cNvSpPr/>
          <p:nvPr/>
        </p:nvSpPr>
        <p:spPr>
          <a:xfrm>
            <a:off x="6497552" y="680000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812" name="Square"/>
          <p:cNvSpPr/>
          <p:nvPr/>
        </p:nvSpPr>
        <p:spPr>
          <a:xfrm>
            <a:off x="7132552" y="621580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3" name="Square"/>
          <p:cNvSpPr/>
          <p:nvPr/>
        </p:nvSpPr>
        <p:spPr>
          <a:xfrm>
            <a:off x="7757179" y="6209629"/>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4" name="Square"/>
          <p:cNvSpPr/>
          <p:nvPr/>
        </p:nvSpPr>
        <p:spPr>
          <a:xfrm>
            <a:off x="8379479" y="680459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5" name="Square"/>
          <p:cNvSpPr/>
          <p:nvPr/>
        </p:nvSpPr>
        <p:spPr>
          <a:xfrm>
            <a:off x="7134879" y="680459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6" name="Square"/>
          <p:cNvSpPr/>
          <p:nvPr/>
        </p:nvSpPr>
        <p:spPr>
          <a:xfrm>
            <a:off x="7757179" y="680459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7" name="Square"/>
          <p:cNvSpPr/>
          <p:nvPr/>
        </p:nvSpPr>
        <p:spPr>
          <a:xfrm>
            <a:off x="6499878" y="739955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8" name="Square"/>
          <p:cNvSpPr/>
          <p:nvPr/>
        </p:nvSpPr>
        <p:spPr>
          <a:xfrm>
            <a:off x="8379479" y="739955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19" name="Square"/>
          <p:cNvSpPr/>
          <p:nvPr/>
        </p:nvSpPr>
        <p:spPr>
          <a:xfrm>
            <a:off x="7134879" y="739955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0" name="Square"/>
          <p:cNvSpPr/>
          <p:nvPr/>
        </p:nvSpPr>
        <p:spPr>
          <a:xfrm>
            <a:off x="7757179" y="7399551"/>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1" name="Square"/>
          <p:cNvSpPr/>
          <p:nvPr/>
        </p:nvSpPr>
        <p:spPr>
          <a:xfrm>
            <a:off x="6499878" y="799451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2" name="Square"/>
          <p:cNvSpPr/>
          <p:nvPr/>
        </p:nvSpPr>
        <p:spPr>
          <a:xfrm>
            <a:off x="8379479" y="799451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3" name="Square"/>
          <p:cNvSpPr/>
          <p:nvPr/>
        </p:nvSpPr>
        <p:spPr>
          <a:xfrm>
            <a:off x="7134879" y="7994512"/>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4" name="Square"/>
          <p:cNvSpPr/>
          <p:nvPr/>
        </p:nvSpPr>
        <p:spPr>
          <a:xfrm>
            <a:off x="7757179" y="7994512"/>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5" name="Step 2"/>
          <p:cNvSpPr/>
          <p:nvPr/>
        </p:nvSpPr>
        <p:spPr>
          <a:xfrm>
            <a:off x="7262805" y="8589473"/>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826" name="Square"/>
          <p:cNvSpPr/>
          <p:nvPr/>
        </p:nvSpPr>
        <p:spPr>
          <a:xfrm>
            <a:off x="9375799" y="6203279"/>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7" name="Square"/>
          <p:cNvSpPr/>
          <p:nvPr/>
        </p:nvSpPr>
        <p:spPr>
          <a:xfrm>
            <a:off x="11255399" y="6203279"/>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8" name="Square"/>
          <p:cNvSpPr/>
          <p:nvPr/>
        </p:nvSpPr>
        <p:spPr>
          <a:xfrm>
            <a:off x="9373472" y="6793655"/>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29" name="Square"/>
          <p:cNvSpPr/>
          <p:nvPr/>
        </p:nvSpPr>
        <p:spPr>
          <a:xfrm>
            <a:off x="10008472" y="6209455"/>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0" name="Square"/>
          <p:cNvSpPr/>
          <p:nvPr/>
        </p:nvSpPr>
        <p:spPr>
          <a:xfrm>
            <a:off x="10633099" y="6203279"/>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1" name="Square"/>
          <p:cNvSpPr/>
          <p:nvPr/>
        </p:nvSpPr>
        <p:spPr>
          <a:xfrm>
            <a:off x="11255399" y="6798240"/>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2" name="W"/>
          <p:cNvSpPr/>
          <p:nvPr/>
        </p:nvSpPr>
        <p:spPr>
          <a:xfrm>
            <a:off x="10010799" y="6798240"/>
            <a:ext cx="508001" cy="508001"/>
          </a:xfrm>
          <a:prstGeom prst="rect">
            <a:avLst/>
          </a:prstGeom>
          <a:solidFill>
            <a:srgbClr val="FFFFFF">
              <a:alpha val="50000"/>
            </a:srgbClr>
          </a:solidFill>
          <a:ln w="25400">
            <a:solidFill>
              <a:srgbClr val="5B5854">
                <a:alpha val="50000"/>
              </a:srgb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833" name="Square"/>
          <p:cNvSpPr/>
          <p:nvPr/>
        </p:nvSpPr>
        <p:spPr>
          <a:xfrm>
            <a:off x="10633099" y="6798240"/>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4" name="Square"/>
          <p:cNvSpPr/>
          <p:nvPr/>
        </p:nvSpPr>
        <p:spPr>
          <a:xfrm>
            <a:off x="9375799" y="7393201"/>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5" name="Square"/>
          <p:cNvSpPr/>
          <p:nvPr/>
        </p:nvSpPr>
        <p:spPr>
          <a:xfrm>
            <a:off x="11255399" y="7393201"/>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6" name="Square"/>
          <p:cNvSpPr/>
          <p:nvPr/>
        </p:nvSpPr>
        <p:spPr>
          <a:xfrm>
            <a:off x="10010799" y="7393201"/>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7" name="Square"/>
          <p:cNvSpPr/>
          <p:nvPr/>
        </p:nvSpPr>
        <p:spPr>
          <a:xfrm>
            <a:off x="10633099" y="7393201"/>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8" name="Square"/>
          <p:cNvSpPr/>
          <p:nvPr/>
        </p:nvSpPr>
        <p:spPr>
          <a:xfrm>
            <a:off x="9375799" y="7988162"/>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39" name="Square"/>
          <p:cNvSpPr/>
          <p:nvPr/>
        </p:nvSpPr>
        <p:spPr>
          <a:xfrm>
            <a:off x="11255399" y="7988162"/>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40" name="Square"/>
          <p:cNvSpPr/>
          <p:nvPr/>
        </p:nvSpPr>
        <p:spPr>
          <a:xfrm>
            <a:off x="10010799" y="7988162"/>
            <a:ext cx="508001" cy="508001"/>
          </a:xfrm>
          <a:prstGeom prst="rect">
            <a:avLst/>
          </a:prstGeom>
          <a:solidFill>
            <a:schemeClr val="accent5">
              <a:hueOff val="-180946"/>
              <a:satOff val="-2351"/>
              <a:lumOff val="-8716"/>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41" name="Square"/>
          <p:cNvSpPr/>
          <p:nvPr/>
        </p:nvSpPr>
        <p:spPr>
          <a:xfrm>
            <a:off x="10633099" y="7988162"/>
            <a:ext cx="508001" cy="508001"/>
          </a:xfrm>
          <a:prstGeom prst="rect">
            <a:avLst/>
          </a:prstGeom>
          <a:solidFill>
            <a:schemeClr val="accent1">
              <a:hueOff val="104794"/>
              <a:lumOff val="-8431"/>
              <a:alpha val="5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42" name="Step 3"/>
          <p:cNvSpPr/>
          <p:nvPr/>
        </p:nvSpPr>
        <p:spPr>
          <a:xfrm>
            <a:off x="10138725" y="8583123"/>
            <a:ext cx="851460" cy="462282"/>
          </a:xfrm>
          <a:prstGeom prst="rect">
            <a:avLst/>
          </a:prstGeom>
          <a:solidFill>
            <a:schemeClr val="accent3">
              <a:alpha val="50000"/>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843" name="Route 1"/>
          <p:cNvSpPr/>
          <p:nvPr/>
        </p:nvSpPr>
        <p:spPr>
          <a:xfrm>
            <a:off x="1549653" y="3469968"/>
            <a:ext cx="1016814" cy="462282"/>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232323"/>
                </a:solidFill>
                <a:latin typeface="+mn-lt"/>
                <a:ea typeface="+mn-ea"/>
                <a:cs typeface="+mn-cs"/>
                <a:sym typeface="DIN Condensed"/>
              </a:defRPr>
            </a:lvl1pPr>
          </a:lstStyle>
          <a:p>
            <a:pPr/>
            <a:r>
              <a:t>Route 1</a:t>
            </a:r>
          </a:p>
        </p:txBody>
      </p:sp>
      <p:sp>
        <p:nvSpPr>
          <p:cNvPr id="844" name="Route 2"/>
          <p:cNvSpPr/>
          <p:nvPr/>
        </p:nvSpPr>
        <p:spPr>
          <a:xfrm>
            <a:off x="1549653" y="7083651"/>
            <a:ext cx="1016814" cy="462282"/>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232323"/>
                </a:solidFill>
                <a:latin typeface="+mn-lt"/>
                <a:ea typeface="+mn-ea"/>
                <a:cs typeface="+mn-cs"/>
                <a:sym typeface="DIN Condensed"/>
              </a:defRPr>
            </a:lvl1pPr>
          </a:lstStyle>
          <a:p>
            <a:pPr/>
            <a:r>
              <a:t>Route 2</a:t>
            </a:r>
          </a:p>
        </p:txBody>
      </p:sp>
      <p:sp>
        <p:nvSpPr>
          <p:cNvPr id="845" name="❌"/>
          <p:cNvSpPr txBox="1"/>
          <p:nvPr/>
        </p:nvSpPr>
        <p:spPr>
          <a:xfrm>
            <a:off x="9745305" y="6387962"/>
            <a:ext cx="1638301" cy="210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atin typeface="Apple Color Emoji"/>
                <a:ea typeface="Apple Color Emoji"/>
                <a:cs typeface="Apple Color Emoji"/>
                <a:sym typeface="Apple Color Emoji"/>
              </a:defRPr>
            </a:lvl1pPr>
          </a:lstStyle>
          <a:p>
            <a:pP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The solution"/>
          <p:cNvSpPr txBox="1"/>
          <p:nvPr>
            <p:ph type="body" idx="13"/>
          </p:nvPr>
        </p:nvSpPr>
        <p:spPr>
          <a:prstGeom prst="rect">
            <a:avLst/>
          </a:prstGeom>
        </p:spPr>
        <p:txBody>
          <a:bodyPr/>
          <a:lstStyle/>
          <a:p>
            <a:pPr/>
            <a:r>
              <a:t>The solution</a:t>
            </a:r>
          </a:p>
        </p:txBody>
      </p:sp>
      <p:sp>
        <p:nvSpPr>
          <p:cNvPr id="850" name="improved iteration times"/>
          <p:cNvSpPr txBox="1"/>
          <p:nvPr>
            <p:ph type="title"/>
          </p:nvPr>
        </p:nvSpPr>
        <p:spPr>
          <a:prstGeom prst="rect">
            <a:avLst/>
          </a:prstGeom>
        </p:spPr>
        <p:txBody>
          <a:bodyPr/>
          <a:lstStyle>
            <a:lvl1pPr defTabSz="467359">
              <a:spcBef>
                <a:spcPts val="2200"/>
              </a:spcBef>
              <a:defRPr sz="4800"/>
            </a:lvl1pPr>
          </a:lstStyle>
          <a:p>
            <a:pPr/>
            <a:r>
              <a:t>improved iteration times</a:t>
            </a:r>
          </a:p>
        </p:txBody>
      </p:sp>
      <p:sp>
        <p:nvSpPr>
          <p:cNvPr id="851" name="Iterating 32th step (last step)…"/>
          <p:cNvSpPr txBox="1"/>
          <p:nvPr>
            <p:ph type="body" idx="1"/>
          </p:nvPr>
        </p:nvSpPr>
        <p:spPr>
          <a:prstGeom prst="rect">
            <a:avLst/>
          </a:prstGeom>
        </p:spPr>
        <p:txBody>
          <a:bodyPr/>
          <a:lstStyle/>
          <a:p>
            <a:pPr/>
            <a:r>
              <a:t>Iterating 32th step (last step)</a:t>
            </a:r>
          </a:p>
          <a:p>
            <a:pPr/>
            <a:r>
              <a:t>Before: </a:t>
            </a:r>
            <a:r>
              <a:rPr>
                <a:solidFill>
                  <a:schemeClr val="accent5"/>
                </a:solidFill>
              </a:rPr>
              <a:t>618108</a:t>
            </a:r>
          </a:p>
          <a:p>
            <a:pPr/>
            <a:r>
              <a:t>After: </a:t>
            </a:r>
            <a:r>
              <a:rPr>
                <a:solidFill>
                  <a:schemeClr val="accent3"/>
                </a:solidFill>
              </a:rPr>
              <a:t>25400</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Multi-threading"/>
          <p:cNvSpPr txBox="1"/>
          <p:nvPr>
            <p:ph type="body" idx="13"/>
          </p:nvPr>
        </p:nvSpPr>
        <p:spPr>
          <a:prstGeom prst="rect">
            <a:avLst/>
          </a:prstGeom>
        </p:spPr>
        <p:txBody>
          <a:bodyPr/>
          <a:lstStyle/>
          <a:p>
            <a:pPr/>
            <a:r>
              <a:t>Multi-threading</a:t>
            </a:r>
          </a:p>
        </p:txBody>
      </p:sp>
      <p:sp>
        <p:nvSpPr>
          <p:cNvPr id="854" name="Multi-threading (Hello again)"/>
          <p:cNvSpPr txBox="1"/>
          <p:nvPr>
            <p:ph type="title"/>
          </p:nvPr>
        </p:nvSpPr>
        <p:spPr>
          <a:prstGeom prst="rect">
            <a:avLst/>
          </a:prstGeom>
        </p:spPr>
        <p:txBody>
          <a:bodyPr/>
          <a:lstStyle>
            <a:lvl1pPr defTabSz="467359">
              <a:spcBef>
                <a:spcPts val="2200"/>
              </a:spcBef>
              <a:defRPr sz="4800"/>
            </a:lvl1pPr>
          </a:lstStyle>
          <a:p>
            <a:pPr/>
            <a:r>
              <a:t>Multi-threading (Hello again)</a:t>
            </a:r>
          </a:p>
        </p:txBody>
      </p:sp>
      <p:sp>
        <p:nvSpPr>
          <p:cNvPr id="855" name="NSOperation…"/>
          <p:cNvSpPr txBox="1"/>
          <p:nvPr>
            <p:ph type="body" idx="1"/>
          </p:nvPr>
        </p:nvSpPr>
        <p:spPr>
          <a:prstGeom prst="rect">
            <a:avLst/>
          </a:prstGeom>
        </p:spPr>
        <p:txBody>
          <a:bodyPr/>
          <a:lstStyle/>
          <a:p>
            <a:pPr/>
            <a:r>
              <a:t>NSOperation</a:t>
            </a:r>
          </a:p>
          <a:p>
            <a:pPr/>
            <a:r>
              <a:t>GCD</a:t>
            </a:r>
          </a:p>
          <a:p>
            <a:pPr/>
            <a:r>
              <a:t>NSThread</a:t>
            </a:r>
          </a:p>
          <a:p>
            <a:pPr/>
            <a:r>
              <a:t>NSRunloop</a:t>
            </a:r>
          </a:p>
          <a:p>
            <a:pPr/>
            <a:r>
              <a:t>Pthread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Multi-threading"/>
          <p:cNvSpPr txBox="1"/>
          <p:nvPr>
            <p:ph type="body" idx="13"/>
          </p:nvPr>
        </p:nvSpPr>
        <p:spPr>
          <a:prstGeom prst="rect">
            <a:avLst/>
          </a:prstGeom>
        </p:spPr>
        <p:txBody>
          <a:bodyPr/>
          <a:lstStyle/>
          <a:p>
            <a:pPr/>
            <a:r>
              <a:t>Multi-threading</a:t>
            </a:r>
          </a:p>
        </p:txBody>
      </p:sp>
      <p:sp>
        <p:nvSpPr>
          <p:cNvPr id="858" name="producer &amp; consumer model"/>
          <p:cNvSpPr txBox="1"/>
          <p:nvPr>
            <p:ph type="title"/>
          </p:nvPr>
        </p:nvSpPr>
        <p:spPr>
          <a:prstGeom prst="rect">
            <a:avLst/>
          </a:prstGeom>
        </p:spPr>
        <p:txBody>
          <a:bodyPr/>
          <a:lstStyle>
            <a:lvl1pPr defTabSz="467359">
              <a:spcBef>
                <a:spcPts val="2200"/>
              </a:spcBef>
              <a:defRPr sz="4800"/>
            </a:lvl1pPr>
          </a:lstStyle>
          <a:p>
            <a:pPr/>
            <a:r>
              <a:t>producer &amp; consumer model</a:t>
            </a:r>
          </a:p>
        </p:txBody>
      </p:sp>
      <p:sp>
        <p:nvSpPr>
          <p:cNvPr id="859"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he problem"/>
          <p:cNvSpPr txBox="1"/>
          <p:nvPr>
            <p:ph type="body" idx="13"/>
          </p:nvPr>
        </p:nvSpPr>
        <p:spPr>
          <a:prstGeom prst="rect">
            <a:avLst/>
          </a:prstGeom>
        </p:spPr>
        <p:txBody>
          <a:bodyPr/>
          <a:lstStyle/>
          <a:p>
            <a:pPr/>
            <a:r>
              <a:t>the problem</a:t>
            </a:r>
          </a:p>
        </p:txBody>
      </p:sp>
      <p:sp>
        <p:nvSpPr>
          <p:cNvPr id="178" name="The problem"/>
          <p:cNvSpPr txBox="1"/>
          <p:nvPr>
            <p:ph type="title"/>
          </p:nvPr>
        </p:nvSpPr>
        <p:spPr>
          <a:prstGeom prst="rect">
            <a:avLst/>
          </a:prstGeom>
        </p:spPr>
        <p:txBody>
          <a:bodyPr/>
          <a:lstStyle>
            <a:lvl1pPr defTabSz="467359">
              <a:spcBef>
                <a:spcPts val="2200"/>
              </a:spcBef>
              <a:defRPr sz="4800"/>
            </a:lvl1pPr>
          </a:lstStyle>
          <a:p>
            <a:pPr/>
            <a:r>
              <a:t>The problem</a:t>
            </a:r>
          </a:p>
        </p:txBody>
      </p:sp>
      <p:sp>
        <p:nvSpPr>
          <p:cNvPr id="179" name="How: make right order…"/>
          <p:cNvSpPr txBox="1"/>
          <p:nvPr>
            <p:ph type="body" idx="1"/>
          </p:nvPr>
        </p:nvSpPr>
        <p:spPr>
          <a:xfrm>
            <a:off x="406400" y="2882900"/>
            <a:ext cx="12192000" cy="5975350"/>
          </a:xfrm>
          <a:prstGeom prst="rect">
            <a:avLst/>
          </a:prstGeom>
        </p:spPr>
        <p:txBody>
          <a:bodyPr/>
          <a:lstStyle/>
          <a:p>
            <a:pPr/>
            <a:r>
              <a:t>How: make right order</a:t>
            </a:r>
          </a:p>
          <a:p>
            <a:pPr/>
            <a:r>
              <a:t>How: find shortest path</a:t>
            </a:r>
          </a:p>
          <a:p>
            <a:pPr/>
            <a:r>
              <a:t>What: algorithm / data structure</a:t>
            </a:r>
          </a:p>
        </p:txBody>
      </p:sp>
      <p:pic>
        <p:nvPicPr>
          <p:cNvPr id="180" name="seo-meme-expert-300x300.jpg" descr="seo-meme-expert-300x300.jpg"/>
          <p:cNvPicPr>
            <a:picLocks noChangeAspect="1"/>
          </p:cNvPicPr>
          <p:nvPr/>
        </p:nvPicPr>
        <p:blipFill>
          <a:blip r:embed="rId3">
            <a:extLst/>
          </a:blip>
          <a:stretch>
            <a:fillRect/>
          </a:stretch>
        </p:blipFill>
        <p:spPr>
          <a:xfrm>
            <a:off x="8805085" y="1072183"/>
            <a:ext cx="3810001" cy="3810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0"/>
                                        </p:tgtEl>
                                        <p:attrNameLst>
                                          <p:attrName>style.visibility</p:attrName>
                                        </p:attrNameLst>
                                      </p:cBhvr>
                                      <p:to>
                                        <p:strVal val="visible"/>
                                      </p:to>
                                    </p:set>
                                    <p:anim calcmode="lin" valueType="num">
                                      <p:cBhvr>
                                        <p:cTn id="7" dur="2500" fill="hold"/>
                                        <p:tgtEl>
                                          <p:spTgt spid="180"/>
                                        </p:tgtEl>
                                        <p:attrNameLst>
                                          <p:attrName>ppt_w</p:attrName>
                                        </p:attrNameLst>
                                      </p:cBhvr>
                                      <p:tavLst>
                                        <p:tav tm="0">
                                          <p:val>
                                            <p:fltVal val="0"/>
                                          </p:val>
                                        </p:tav>
                                        <p:tav tm="100000">
                                          <p:val>
                                            <p:strVal val="#ppt_w"/>
                                          </p:val>
                                        </p:tav>
                                      </p:tavLst>
                                    </p:anim>
                                    <p:anim calcmode="lin" valueType="num">
                                      <p:cBhvr>
                                        <p:cTn id="8" dur="2500" fill="hold"/>
                                        <p:tgtEl>
                                          <p:spTgt spid="1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he problem"/>
          <p:cNvSpPr txBox="1"/>
          <p:nvPr>
            <p:ph type="body" idx="13"/>
          </p:nvPr>
        </p:nvSpPr>
        <p:spPr>
          <a:prstGeom prst="rect">
            <a:avLst/>
          </a:prstGeom>
        </p:spPr>
        <p:txBody>
          <a:bodyPr/>
          <a:lstStyle/>
          <a:p>
            <a:pPr/>
            <a:r>
              <a:t>the problem</a:t>
            </a:r>
          </a:p>
        </p:txBody>
      </p:sp>
      <p:pic>
        <p:nvPicPr>
          <p:cNvPr id="185" name="Image" descr="Image"/>
          <p:cNvPicPr>
            <a:picLocks noChangeAspect="1"/>
          </p:cNvPicPr>
          <p:nvPr>
            <p:ph type="pic" idx="14"/>
          </p:nvPr>
        </p:nvPicPr>
        <p:blipFill>
          <a:blip r:embed="rId3">
            <a:extLst/>
          </a:blip>
          <a:srcRect l="3094" t="0" r="3094" b="0"/>
          <a:stretch>
            <a:fillRect/>
          </a:stretch>
        </p:blipFill>
        <p:spPr>
          <a:prstGeom prst="rect">
            <a:avLst/>
          </a:prstGeom>
        </p:spPr>
      </p:pic>
      <p:sp>
        <p:nvSpPr>
          <p:cNvPr id="186" name="right order LOL"/>
          <p:cNvSpPr txBox="1"/>
          <p:nvPr>
            <p:ph type="title"/>
          </p:nvPr>
        </p:nvSpPr>
        <p:spPr>
          <a:prstGeom prst="rect">
            <a:avLst/>
          </a:prstGeom>
        </p:spPr>
        <p:txBody>
          <a:bodyPr/>
          <a:lstStyle>
            <a:lvl1pPr defTabSz="467359">
              <a:spcBef>
                <a:spcPts val="2200"/>
              </a:spcBef>
              <a:defRPr sz="4800"/>
            </a:lvl1pPr>
          </a:lstStyle>
          <a:p>
            <a:pPr/>
            <a:r>
              <a:t>right order LOL</a:t>
            </a:r>
          </a:p>
        </p:txBody>
      </p:sp>
      <p:sp>
        <p:nvSpPr>
          <p:cNvPr id="187" name="Find a 📜…"/>
          <p:cNvSpPr txBox="1"/>
          <p:nvPr>
            <p:ph type="body" sz="half" idx="1"/>
          </p:nvPr>
        </p:nvSpPr>
        <p:spPr>
          <a:prstGeom prst="rect">
            <a:avLst/>
          </a:prstGeom>
        </p:spPr>
        <p:txBody>
          <a:bodyPr/>
          <a:lstStyle/>
          <a:p>
            <a:pPr/>
            <a:r>
              <a:t>Find a </a:t>
            </a:r>
            <a:r>
              <a:rPr sz="5000">
                <a:latin typeface="Apple Color Emoji"/>
                <a:ea typeface="Apple Color Emoji"/>
                <a:cs typeface="Apple Color Emoji"/>
                <a:sym typeface="Apple Color Emoji"/>
              </a:rPr>
              <a:t>📜</a:t>
            </a:r>
          </a:p>
          <a:p>
            <a:pPr/>
            <a:r>
              <a:t>Grab a </a:t>
            </a:r>
            <a:r>
              <a:rPr sz="5000">
                <a:latin typeface="Apple Color Emoji"/>
                <a:ea typeface="Apple Color Emoji"/>
                <a:cs typeface="Apple Color Emoji"/>
                <a:sym typeface="Apple Color Emoji"/>
              </a:rPr>
              <a:t>✏️</a:t>
            </a:r>
          </a:p>
          <a:p>
            <a:pPr/>
            <a:r>
              <a:t>Oh don’t forget </a:t>
            </a:r>
            <a:r>
              <a:rPr sz="5000">
                <a:latin typeface="Apple Color Emoji"/>
                <a:ea typeface="Apple Color Emoji"/>
                <a:cs typeface="Apple Color Emoji"/>
                <a:sym typeface="Apple Color Emoji"/>
              </a:rP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he algorithm &amp; data structure"/>
          <p:cNvSpPr txBox="1"/>
          <p:nvPr>
            <p:ph type="body" idx="13"/>
          </p:nvPr>
        </p:nvSpPr>
        <p:spPr>
          <a:prstGeom prst="rect">
            <a:avLst/>
          </a:prstGeom>
        </p:spPr>
        <p:txBody>
          <a:bodyPr/>
          <a:lstStyle/>
          <a:p>
            <a:pPr/>
            <a:r>
              <a:t>the algorithm &amp; data structure</a:t>
            </a:r>
          </a:p>
        </p:txBody>
      </p:sp>
      <p:sp>
        <p:nvSpPr>
          <p:cNvPr id="192" name="the algorithm &amp; data structure"/>
          <p:cNvSpPr txBox="1"/>
          <p:nvPr>
            <p:ph type="title"/>
          </p:nvPr>
        </p:nvSpPr>
        <p:spPr>
          <a:prstGeom prst="rect">
            <a:avLst/>
          </a:prstGeom>
        </p:spPr>
        <p:txBody>
          <a:bodyPr/>
          <a:lstStyle>
            <a:lvl1pPr defTabSz="467359">
              <a:spcBef>
                <a:spcPts val="2200"/>
              </a:spcBef>
              <a:defRPr sz="4800"/>
            </a:lvl1pPr>
          </a:lstStyle>
          <a:p>
            <a:pPr/>
            <a:r>
              <a:t>the algorithm &amp; data structure</a:t>
            </a:r>
          </a:p>
        </p:txBody>
      </p:sp>
      <p:sp>
        <p:nvSpPr>
          <p:cNvPr id="193" name="Graph…"/>
          <p:cNvSpPr txBox="1"/>
          <p:nvPr>
            <p:ph type="body" idx="1"/>
          </p:nvPr>
        </p:nvSpPr>
        <p:spPr>
          <a:prstGeom prst="rect">
            <a:avLst/>
          </a:prstGeom>
        </p:spPr>
        <p:txBody>
          <a:bodyPr/>
          <a:lstStyle/>
          <a:p>
            <a:pPr/>
            <a:r>
              <a:t>Graph</a:t>
            </a:r>
          </a:p>
          <a:p>
            <a:pPr/>
            <a:r>
              <a:t>BFS</a:t>
            </a:r>
          </a:p>
          <a:p>
            <a:pPr/>
            <a:r>
              <a:t>DFS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e algorithm &amp; data structure"/>
          <p:cNvSpPr txBox="1"/>
          <p:nvPr>
            <p:ph type="body" idx="13"/>
          </p:nvPr>
        </p:nvSpPr>
        <p:spPr>
          <a:prstGeom prst="rect">
            <a:avLst/>
          </a:prstGeom>
        </p:spPr>
        <p:txBody>
          <a:bodyPr/>
          <a:lstStyle/>
          <a:p>
            <a:pPr/>
            <a:r>
              <a:t>the algorithm &amp; data structure</a:t>
            </a:r>
          </a:p>
        </p:txBody>
      </p:sp>
      <p:sp>
        <p:nvSpPr>
          <p:cNvPr id="198" name="Graph"/>
          <p:cNvSpPr txBox="1"/>
          <p:nvPr>
            <p:ph type="title"/>
          </p:nvPr>
        </p:nvSpPr>
        <p:spPr>
          <a:prstGeom prst="rect">
            <a:avLst/>
          </a:prstGeom>
        </p:spPr>
        <p:txBody>
          <a:bodyPr/>
          <a:lstStyle>
            <a:lvl1pPr defTabSz="467359">
              <a:spcBef>
                <a:spcPts val="2200"/>
              </a:spcBef>
              <a:defRPr sz="4800"/>
            </a:lvl1pPr>
          </a:lstStyle>
          <a:p>
            <a:pPr/>
            <a:r>
              <a:t>Graph</a:t>
            </a:r>
          </a:p>
        </p:txBody>
      </p:sp>
      <p:sp>
        <p:nvSpPr>
          <p:cNvPr id="199" name="If you have some programming problem where you can represent some of your data as vertices and some of it as edges between those vertices, then you can draw your problem as a graph and use well-known graph algorithms such as breadth-first search or depth-first search to find a solution."/>
          <p:cNvSpPr txBox="1"/>
          <p:nvPr>
            <p:ph type="body" idx="1"/>
          </p:nvPr>
        </p:nvSpPr>
        <p:spPr>
          <a:xfrm>
            <a:off x="406400" y="5142186"/>
            <a:ext cx="12192000" cy="4203773"/>
          </a:xfrm>
          <a:prstGeom prst="rect">
            <a:avLst/>
          </a:prstGeom>
        </p:spPr>
        <p:txBody>
          <a:bodyPr/>
          <a:lstStyle/>
          <a:p>
            <a:pPr/>
            <a:r>
              <a:t>If you have some programming problem where you can represent some of your data as vertices and some of it as edges between those vertices, then you can draw your problem as a graph and use well-known graph algorithms such as breadth-first search or depth-first search to find a solution.</a:t>
            </a:r>
          </a:p>
        </p:txBody>
      </p:sp>
      <p:pic>
        <p:nvPicPr>
          <p:cNvPr id="200" name="Image" descr="Image"/>
          <p:cNvPicPr>
            <a:picLocks noChangeAspect="1"/>
          </p:cNvPicPr>
          <p:nvPr/>
        </p:nvPicPr>
        <p:blipFill>
          <a:blip r:embed="rId2">
            <a:extLst/>
          </a:blip>
          <a:stretch>
            <a:fillRect/>
          </a:stretch>
        </p:blipFill>
        <p:spPr>
          <a:xfrm>
            <a:off x="3994030" y="2126380"/>
            <a:ext cx="5016740" cy="300059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algorithm &amp; data structure"/>
          <p:cNvSpPr txBox="1"/>
          <p:nvPr>
            <p:ph type="body" idx="13"/>
          </p:nvPr>
        </p:nvSpPr>
        <p:spPr>
          <a:prstGeom prst="rect">
            <a:avLst/>
          </a:prstGeom>
        </p:spPr>
        <p:txBody>
          <a:bodyPr/>
          <a:lstStyle/>
          <a:p>
            <a:pPr/>
            <a:r>
              <a:t>the algorithm &amp; data structure</a:t>
            </a:r>
          </a:p>
        </p:txBody>
      </p:sp>
      <p:pic>
        <p:nvPicPr>
          <p:cNvPr id="203" name="Image" descr="Image"/>
          <p:cNvPicPr>
            <a:picLocks noChangeAspect="1"/>
          </p:cNvPicPr>
          <p:nvPr/>
        </p:nvPicPr>
        <p:blipFill>
          <a:blip r:embed="rId3">
            <a:extLst/>
          </a:blip>
          <a:stretch>
            <a:fillRect/>
          </a:stretch>
        </p:blipFill>
        <p:spPr>
          <a:xfrm>
            <a:off x="0" y="2056811"/>
            <a:ext cx="13004801" cy="5639978"/>
          </a:xfrm>
          <a:prstGeom prst="rect">
            <a:avLst/>
          </a:prstGeom>
          <a:ln w="12700">
            <a:miter lim="400000"/>
          </a:ln>
        </p:spPr>
      </p:pic>
      <p:pic>
        <p:nvPicPr>
          <p:cNvPr id="204" name="Image" descr="Image"/>
          <p:cNvPicPr>
            <a:picLocks noChangeAspect="1"/>
          </p:cNvPicPr>
          <p:nvPr/>
        </p:nvPicPr>
        <p:blipFill>
          <a:blip r:embed="rId4">
            <a:extLst/>
          </a:blip>
          <a:stretch>
            <a:fillRect/>
          </a:stretch>
        </p:blipFill>
        <p:spPr>
          <a:xfrm>
            <a:off x="0" y="1459883"/>
            <a:ext cx="13004801" cy="68338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204"/>
                                        </p:tgtEl>
                                        <p:attrNameLst>
                                          <p:attrName>style.opacity</p:attrName>
                                        </p:attrNameLst>
                                      </p:cBhvr>
                                      <p:to>
                                        <p:strVal val="0.00"/>
                                      </p:to>
                                    </p:set>
                                    <p:animEffect filter="image" prLst="opacity: 0.00; ">
                                      <p:cBhvr>
                                        <p:cTn id="7" dur="indefinite" fill="hold"/>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he problem"/>
          <p:cNvSpPr txBox="1"/>
          <p:nvPr>
            <p:ph type="body" idx="13"/>
          </p:nvPr>
        </p:nvSpPr>
        <p:spPr>
          <a:prstGeom prst="rect">
            <a:avLst/>
          </a:prstGeom>
        </p:spPr>
        <p:txBody>
          <a:bodyPr/>
          <a:lstStyle/>
          <a:p>
            <a:pPr/>
            <a:r>
              <a:t>the problem</a:t>
            </a:r>
          </a:p>
        </p:txBody>
      </p:sp>
      <p:sp>
        <p:nvSpPr>
          <p:cNvPr id="209" name="W"/>
          <p:cNvSpPr/>
          <p:nvPr/>
        </p:nvSpPr>
        <p:spPr>
          <a:xfrm>
            <a:off x="2057610" y="2599224"/>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210" name="Square"/>
          <p:cNvSpPr/>
          <p:nvPr/>
        </p:nvSpPr>
        <p:spPr>
          <a:xfrm>
            <a:off x="3937210" y="259922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1" name="Square"/>
          <p:cNvSpPr/>
          <p:nvPr/>
        </p:nvSpPr>
        <p:spPr>
          <a:xfrm>
            <a:off x="2692610" y="259922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2" name="Square"/>
          <p:cNvSpPr/>
          <p:nvPr/>
        </p:nvSpPr>
        <p:spPr>
          <a:xfrm>
            <a:off x="2057610" y="319418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3" name="Square"/>
          <p:cNvSpPr/>
          <p:nvPr/>
        </p:nvSpPr>
        <p:spPr>
          <a:xfrm>
            <a:off x="3314910" y="259922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4" name="Square"/>
          <p:cNvSpPr/>
          <p:nvPr/>
        </p:nvSpPr>
        <p:spPr>
          <a:xfrm>
            <a:off x="3937210" y="319418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5" name="Square"/>
          <p:cNvSpPr/>
          <p:nvPr/>
        </p:nvSpPr>
        <p:spPr>
          <a:xfrm>
            <a:off x="2692610" y="319418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6" name="Square"/>
          <p:cNvSpPr/>
          <p:nvPr/>
        </p:nvSpPr>
        <p:spPr>
          <a:xfrm>
            <a:off x="3314910" y="319418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7" name="Square"/>
          <p:cNvSpPr/>
          <p:nvPr/>
        </p:nvSpPr>
        <p:spPr>
          <a:xfrm>
            <a:off x="2057610" y="378914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8" name="Square"/>
          <p:cNvSpPr/>
          <p:nvPr/>
        </p:nvSpPr>
        <p:spPr>
          <a:xfrm>
            <a:off x="3937210" y="378914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19" name="Square"/>
          <p:cNvSpPr/>
          <p:nvPr/>
        </p:nvSpPr>
        <p:spPr>
          <a:xfrm>
            <a:off x="2692610" y="378914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0" name="Square"/>
          <p:cNvSpPr/>
          <p:nvPr/>
        </p:nvSpPr>
        <p:spPr>
          <a:xfrm>
            <a:off x="3314910" y="378914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1" name="Square"/>
          <p:cNvSpPr/>
          <p:nvPr/>
        </p:nvSpPr>
        <p:spPr>
          <a:xfrm>
            <a:off x="2057610" y="438410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2" name="Square"/>
          <p:cNvSpPr/>
          <p:nvPr/>
        </p:nvSpPr>
        <p:spPr>
          <a:xfrm>
            <a:off x="3937210" y="438410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3" name="Square"/>
          <p:cNvSpPr/>
          <p:nvPr/>
        </p:nvSpPr>
        <p:spPr>
          <a:xfrm>
            <a:off x="2692610" y="438410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4" name="Square"/>
          <p:cNvSpPr/>
          <p:nvPr/>
        </p:nvSpPr>
        <p:spPr>
          <a:xfrm>
            <a:off x="3314910" y="438410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5" name="Step 1"/>
          <p:cNvSpPr/>
          <p:nvPr/>
        </p:nvSpPr>
        <p:spPr>
          <a:xfrm>
            <a:off x="2795137" y="4979068"/>
            <a:ext cx="851460" cy="46228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1</a:t>
            </a:r>
          </a:p>
        </p:txBody>
      </p:sp>
      <p:sp>
        <p:nvSpPr>
          <p:cNvPr id="226" name="Square"/>
          <p:cNvSpPr/>
          <p:nvPr/>
        </p:nvSpPr>
        <p:spPr>
          <a:xfrm>
            <a:off x="4920830" y="262843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7" name="Square"/>
          <p:cNvSpPr/>
          <p:nvPr/>
        </p:nvSpPr>
        <p:spPr>
          <a:xfrm>
            <a:off x="6800430" y="262843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8" name="W"/>
          <p:cNvSpPr/>
          <p:nvPr/>
        </p:nvSpPr>
        <p:spPr>
          <a:xfrm>
            <a:off x="4918504" y="3218810"/>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229" name="Square"/>
          <p:cNvSpPr/>
          <p:nvPr/>
        </p:nvSpPr>
        <p:spPr>
          <a:xfrm>
            <a:off x="5553504" y="263461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0" name="Square"/>
          <p:cNvSpPr/>
          <p:nvPr/>
        </p:nvSpPr>
        <p:spPr>
          <a:xfrm>
            <a:off x="6178130" y="262843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1" name="Square"/>
          <p:cNvSpPr/>
          <p:nvPr/>
        </p:nvSpPr>
        <p:spPr>
          <a:xfrm>
            <a:off x="6800430" y="322339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2" name="Square"/>
          <p:cNvSpPr/>
          <p:nvPr/>
        </p:nvSpPr>
        <p:spPr>
          <a:xfrm>
            <a:off x="5555830" y="3223395"/>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3" name="Square"/>
          <p:cNvSpPr/>
          <p:nvPr/>
        </p:nvSpPr>
        <p:spPr>
          <a:xfrm>
            <a:off x="6178130" y="322339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4" name="Square"/>
          <p:cNvSpPr/>
          <p:nvPr/>
        </p:nvSpPr>
        <p:spPr>
          <a:xfrm>
            <a:off x="4920830" y="381835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5" name="Square"/>
          <p:cNvSpPr/>
          <p:nvPr/>
        </p:nvSpPr>
        <p:spPr>
          <a:xfrm>
            <a:off x="6800430" y="381835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6" name="Square"/>
          <p:cNvSpPr/>
          <p:nvPr/>
        </p:nvSpPr>
        <p:spPr>
          <a:xfrm>
            <a:off x="5555830" y="381835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7" name="Square"/>
          <p:cNvSpPr/>
          <p:nvPr/>
        </p:nvSpPr>
        <p:spPr>
          <a:xfrm>
            <a:off x="6178130" y="381835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8" name="Square"/>
          <p:cNvSpPr/>
          <p:nvPr/>
        </p:nvSpPr>
        <p:spPr>
          <a:xfrm>
            <a:off x="4920830" y="441331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39" name="Square"/>
          <p:cNvSpPr/>
          <p:nvPr/>
        </p:nvSpPr>
        <p:spPr>
          <a:xfrm>
            <a:off x="6800430" y="441331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0" name="Square"/>
          <p:cNvSpPr/>
          <p:nvPr/>
        </p:nvSpPr>
        <p:spPr>
          <a:xfrm>
            <a:off x="5555830" y="441331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1" name="Square"/>
          <p:cNvSpPr/>
          <p:nvPr/>
        </p:nvSpPr>
        <p:spPr>
          <a:xfrm>
            <a:off x="6178130" y="441331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2" name="Step 2"/>
          <p:cNvSpPr/>
          <p:nvPr/>
        </p:nvSpPr>
        <p:spPr>
          <a:xfrm>
            <a:off x="5683757" y="5008278"/>
            <a:ext cx="851460"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a:t>
            </a:r>
          </a:p>
        </p:txBody>
      </p:sp>
      <p:sp>
        <p:nvSpPr>
          <p:cNvPr id="243" name="W"/>
          <p:cNvSpPr/>
          <p:nvPr/>
        </p:nvSpPr>
        <p:spPr>
          <a:xfrm>
            <a:off x="2634693" y="7816201"/>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244" name="Square"/>
          <p:cNvSpPr/>
          <p:nvPr/>
        </p:nvSpPr>
        <p:spPr>
          <a:xfrm>
            <a:off x="4024023" y="781620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5" name="Square"/>
          <p:cNvSpPr/>
          <p:nvPr/>
        </p:nvSpPr>
        <p:spPr>
          <a:xfrm>
            <a:off x="3335708" y="781620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6" name="Square"/>
          <p:cNvSpPr/>
          <p:nvPr/>
        </p:nvSpPr>
        <p:spPr>
          <a:xfrm>
            <a:off x="7796750" y="2622084"/>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7" name="Square"/>
          <p:cNvSpPr/>
          <p:nvPr/>
        </p:nvSpPr>
        <p:spPr>
          <a:xfrm>
            <a:off x="9676350" y="262208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8" name="Square"/>
          <p:cNvSpPr/>
          <p:nvPr/>
        </p:nvSpPr>
        <p:spPr>
          <a:xfrm>
            <a:off x="7794423" y="321246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49" name="Square"/>
          <p:cNvSpPr/>
          <p:nvPr/>
        </p:nvSpPr>
        <p:spPr>
          <a:xfrm>
            <a:off x="8429423" y="262826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0" name="Square"/>
          <p:cNvSpPr/>
          <p:nvPr/>
        </p:nvSpPr>
        <p:spPr>
          <a:xfrm>
            <a:off x="9054050" y="2622084"/>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1" name="Square"/>
          <p:cNvSpPr/>
          <p:nvPr/>
        </p:nvSpPr>
        <p:spPr>
          <a:xfrm>
            <a:off x="9676350" y="321704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2" name="W"/>
          <p:cNvSpPr/>
          <p:nvPr/>
        </p:nvSpPr>
        <p:spPr>
          <a:xfrm>
            <a:off x="8431750" y="3217045"/>
            <a:ext cx="508001" cy="508001"/>
          </a:xfrm>
          <a:prstGeom prst="rect">
            <a:avLst/>
          </a:prstGeom>
          <a:solidFill>
            <a:srgbClr val="FFFFFF"/>
          </a:solidFill>
          <a:ln w="25400">
            <a:solidFill>
              <a:srgbClr val="5B585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latin typeface="+mn-lt"/>
                <a:ea typeface="+mn-ea"/>
                <a:cs typeface="+mn-cs"/>
                <a:sym typeface="DIN Condensed"/>
              </a:defRPr>
            </a:lvl1pPr>
          </a:lstStyle>
          <a:p>
            <a:pPr/>
            <a:r>
              <a:t>W</a:t>
            </a:r>
          </a:p>
        </p:txBody>
      </p:sp>
      <p:sp>
        <p:nvSpPr>
          <p:cNvPr id="253" name="Square"/>
          <p:cNvSpPr/>
          <p:nvPr/>
        </p:nvSpPr>
        <p:spPr>
          <a:xfrm>
            <a:off x="9054050" y="3217045"/>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4" name="Square"/>
          <p:cNvSpPr/>
          <p:nvPr/>
        </p:nvSpPr>
        <p:spPr>
          <a:xfrm>
            <a:off x="7796750" y="381200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5" name="Square"/>
          <p:cNvSpPr/>
          <p:nvPr/>
        </p:nvSpPr>
        <p:spPr>
          <a:xfrm>
            <a:off x="9676350" y="381200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6" name="Square"/>
          <p:cNvSpPr/>
          <p:nvPr/>
        </p:nvSpPr>
        <p:spPr>
          <a:xfrm>
            <a:off x="8431750" y="3812006"/>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7" name="Square"/>
          <p:cNvSpPr/>
          <p:nvPr/>
        </p:nvSpPr>
        <p:spPr>
          <a:xfrm>
            <a:off x="9054050" y="3812006"/>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8" name="Square"/>
          <p:cNvSpPr/>
          <p:nvPr/>
        </p:nvSpPr>
        <p:spPr>
          <a:xfrm>
            <a:off x="7796750" y="440696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59" name="Square"/>
          <p:cNvSpPr/>
          <p:nvPr/>
        </p:nvSpPr>
        <p:spPr>
          <a:xfrm>
            <a:off x="9676350" y="440696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0" name="Square"/>
          <p:cNvSpPr/>
          <p:nvPr/>
        </p:nvSpPr>
        <p:spPr>
          <a:xfrm>
            <a:off x="8431750" y="4406967"/>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1" name="Square"/>
          <p:cNvSpPr/>
          <p:nvPr/>
        </p:nvSpPr>
        <p:spPr>
          <a:xfrm>
            <a:off x="9054050" y="4406967"/>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2" name="Step 3"/>
          <p:cNvSpPr/>
          <p:nvPr/>
        </p:nvSpPr>
        <p:spPr>
          <a:xfrm>
            <a:off x="8559677" y="5001928"/>
            <a:ext cx="851459"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3</a:t>
            </a:r>
          </a:p>
        </p:txBody>
      </p:sp>
      <p:sp>
        <p:nvSpPr>
          <p:cNvPr id="263" name="Square"/>
          <p:cNvSpPr/>
          <p:nvPr/>
        </p:nvSpPr>
        <p:spPr>
          <a:xfrm>
            <a:off x="7797956" y="6204550"/>
            <a:ext cx="508001" cy="508001"/>
          </a:xfrm>
          <a:prstGeom prst="rect">
            <a:avLst/>
          </a:prstGeom>
          <a:solidFill>
            <a:srgbClr val="FFFFFF"/>
          </a:solidFill>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64" name="Square"/>
          <p:cNvSpPr/>
          <p:nvPr/>
        </p:nvSpPr>
        <p:spPr>
          <a:xfrm>
            <a:off x="9677556" y="6204550"/>
            <a:ext cx="508001" cy="5080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5" name="Square"/>
          <p:cNvSpPr/>
          <p:nvPr/>
        </p:nvSpPr>
        <p:spPr>
          <a:xfrm>
            <a:off x="7795629" y="6794926"/>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6" name="Square"/>
          <p:cNvSpPr/>
          <p:nvPr/>
        </p:nvSpPr>
        <p:spPr>
          <a:xfrm>
            <a:off x="8430629" y="6210726"/>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7" name="Square"/>
          <p:cNvSpPr/>
          <p:nvPr/>
        </p:nvSpPr>
        <p:spPr>
          <a:xfrm>
            <a:off x="9055256" y="6204550"/>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8" name="Square"/>
          <p:cNvSpPr/>
          <p:nvPr/>
        </p:nvSpPr>
        <p:spPr>
          <a:xfrm>
            <a:off x="9677556" y="67995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69" name="Square"/>
          <p:cNvSpPr/>
          <p:nvPr/>
        </p:nvSpPr>
        <p:spPr>
          <a:xfrm>
            <a:off x="8432956" y="679951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0" name="Square"/>
          <p:cNvSpPr/>
          <p:nvPr/>
        </p:nvSpPr>
        <p:spPr>
          <a:xfrm>
            <a:off x="9055256" y="6786811"/>
            <a:ext cx="533401" cy="533401"/>
          </a:xfrm>
          <a:prstGeom prst="rect">
            <a:avLst/>
          </a:prstGeom>
          <a:solidFill>
            <a:schemeClr val="accent1">
              <a:hueOff val="104794"/>
              <a:lumOff val="-8431"/>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1" name="Square"/>
          <p:cNvSpPr/>
          <p:nvPr/>
        </p:nvSpPr>
        <p:spPr>
          <a:xfrm>
            <a:off x="7797956" y="739447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2" name="Square"/>
          <p:cNvSpPr/>
          <p:nvPr/>
        </p:nvSpPr>
        <p:spPr>
          <a:xfrm>
            <a:off x="9677556" y="7394471"/>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3" name="Square"/>
          <p:cNvSpPr/>
          <p:nvPr/>
        </p:nvSpPr>
        <p:spPr>
          <a:xfrm>
            <a:off x="8432956" y="7394471"/>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4" name="Square"/>
          <p:cNvSpPr/>
          <p:nvPr/>
        </p:nvSpPr>
        <p:spPr>
          <a:xfrm>
            <a:off x="9055256" y="7394471"/>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5" name="Square"/>
          <p:cNvSpPr/>
          <p:nvPr/>
        </p:nvSpPr>
        <p:spPr>
          <a:xfrm>
            <a:off x="7797956" y="7989433"/>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6" name="Square"/>
          <p:cNvSpPr/>
          <p:nvPr/>
        </p:nvSpPr>
        <p:spPr>
          <a:xfrm>
            <a:off x="9677556" y="7989433"/>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7" name="Square"/>
          <p:cNvSpPr/>
          <p:nvPr/>
        </p:nvSpPr>
        <p:spPr>
          <a:xfrm>
            <a:off x="8432956" y="7989433"/>
            <a:ext cx="508001" cy="508001"/>
          </a:xfrm>
          <a:prstGeom prst="rect">
            <a:avLst/>
          </a:prstGeom>
          <a:solidFill>
            <a:schemeClr val="accent5">
              <a:hueOff val="-180946"/>
              <a:satOff val="-2351"/>
              <a:lumOff val="-8716"/>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8" name="Square"/>
          <p:cNvSpPr/>
          <p:nvPr/>
        </p:nvSpPr>
        <p:spPr>
          <a:xfrm>
            <a:off x="9055256" y="7989433"/>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79" name="Step 2N"/>
          <p:cNvSpPr/>
          <p:nvPr/>
        </p:nvSpPr>
        <p:spPr>
          <a:xfrm>
            <a:off x="8481940" y="8584394"/>
            <a:ext cx="1009346" cy="462282"/>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Step 2N</a:t>
            </a:r>
          </a:p>
        </p:txBody>
      </p:sp>
      <p:sp>
        <p:nvSpPr>
          <p:cNvPr id="280" name="Square"/>
          <p:cNvSpPr/>
          <p:nvPr/>
        </p:nvSpPr>
        <p:spPr>
          <a:xfrm>
            <a:off x="5564852" y="7816201"/>
            <a:ext cx="508001" cy="508001"/>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81" name="….."/>
          <p:cNvSpPr txBox="1"/>
          <p:nvPr/>
        </p:nvSpPr>
        <p:spPr>
          <a:xfrm>
            <a:off x="4663120" y="7727301"/>
            <a:ext cx="77063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a:t>
            </a:r>
          </a:p>
        </p:txBody>
      </p:sp>
      <p:sp>
        <p:nvSpPr>
          <p:cNvPr id="282" name="After 2N steps"/>
          <p:cNvSpPr txBox="1"/>
          <p:nvPr/>
        </p:nvSpPr>
        <p:spPr>
          <a:xfrm>
            <a:off x="1803243" y="6598076"/>
            <a:ext cx="508836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300"/>
              </a:spcBef>
              <a:defRPr cap="all" sz="5400">
                <a:solidFill>
                  <a:srgbClr val="A6AAA9"/>
                </a:solidFill>
                <a:latin typeface="DIN Alternate"/>
                <a:ea typeface="DIN Alternate"/>
                <a:cs typeface="DIN Alternate"/>
                <a:sym typeface="DIN Alternate"/>
              </a:defRPr>
            </a:lvl1pPr>
          </a:lstStyle>
          <a:p>
            <a:pPr/>
            <a:r>
              <a:t>After 2N steps</a:t>
            </a:r>
          </a:p>
        </p:txBody>
      </p:sp>
      <p:sp>
        <p:nvSpPr>
          <p:cNvPr id="283" name="?"/>
          <p:cNvSpPr txBox="1"/>
          <p:nvPr/>
        </p:nvSpPr>
        <p:spPr>
          <a:xfrm>
            <a:off x="8539171" y="6518168"/>
            <a:ext cx="913131" cy="2260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17000">
                <a:solidFill>
                  <a:srgbClr val="FFFFFF"/>
                </a:solidFill>
                <a:latin typeface="+mn-lt"/>
                <a:ea typeface="+mn-ea"/>
                <a:cs typeface="+mn-cs"/>
                <a:sym typeface="DIN Condensed"/>
              </a:defRPr>
            </a:lvl1pPr>
          </a:lstStyle>
          <a:p>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he algorithm &amp; data structure"/>
          <p:cNvSpPr txBox="1"/>
          <p:nvPr>
            <p:ph type="body" idx="13"/>
          </p:nvPr>
        </p:nvSpPr>
        <p:spPr>
          <a:prstGeom prst="rect">
            <a:avLst/>
          </a:prstGeom>
        </p:spPr>
        <p:txBody>
          <a:bodyPr/>
          <a:lstStyle/>
          <a:p>
            <a:pPr/>
            <a:r>
              <a:t>the algorithm &amp; data structure</a:t>
            </a:r>
          </a:p>
        </p:txBody>
      </p:sp>
      <p:sp>
        <p:nvSpPr>
          <p:cNvPr id="288" name="what is bfs"/>
          <p:cNvSpPr txBox="1"/>
          <p:nvPr>
            <p:ph type="title"/>
          </p:nvPr>
        </p:nvSpPr>
        <p:spPr>
          <a:prstGeom prst="rect">
            <a:avLst/>
          </a:prstGeom>
        </p:spPr>
        <p:txBody>
          <a:bodyPr/>
          <a:lstStyle>
            <a:lvl1pPr defTabSz="467359">
              <a:spcBef>
                <a:spcPts val="2200"/>
              </a:spcBef>
              <a:defRPr sz="4800"/>
            </a:lvl1pPr>
          </a:lstStyle>
          <a:p>
            <a:pPr/>
            <a:r>
              <a:t>what is bfs</a:t>
            </a:r>
          </a:p>
        </p:txBody>
      </p:sp>
      <p:sp>
        <p:nvSpPr>
          <p:cNvPr id="289" name="Breadth-first search is a method for traversing a tree or graph data structure. It starts at a source node and explores the immediate neighbor nodes first, before moving to the next level neighbors. As a convenient side effect, it automatically computes the shortest path between a source node and each of the other nodes in the tree or graph."/>
          <p:cNvSpPr txBox="1"/>
          <p:nvPr>
            <p:ph type="body" idx="1"/>
          </p:nvPr>
        </p:nvSpPr>
        <p:spPr>
          <a:prstGeom prst="rect">
            <a:avLst/>
          </a:prstGeom>
        </p:spPr>
        <p:txBody>
          <a:bodyPr/>
          <a:lstStyle/>
          <a:p>
            <a:pPr/>
            <a:r>
              <a:t>Breadth-first search is a method for traversing a tree or graph data structure. It starts at a source node and explores the immediate neighbor nodes first, before moving to the next level neighbors. As a convenient side effect, it automatically computes the shortest path between a source node and each of the other nodes in the tree or graph.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